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39" r:id="rId3"/>
    <p:sldId id="344" r:id="rId4"/>
    <p:sldId id="349" r:id="rId5"/>
    <p:sldId id="346" r:id="rId6"/>
    <p:sldId id="340" r:id="rId7"/>
    <p:sldId id="347" r:id="rId8"/>
    <p:sldId id="348" r:id="rId9"/>
    <p:sldId id="350" r:id="rId10"/>
    <p:sldId id="351" r:id="rId11"/>
    <p:sldId id="355" r:id="rId12"/>
    <p:sldId id="353" r:id="rId13"/>
    <p:sldId id="354" r:id="rId14"/>
    <p:sldId id="342" r:id="rId15"/>
    <p:sldId id="258" r:id="rId16"/>
    <p:sldId id="345" r:id="rId17"/>
    <p:sldId id="341" r:id="rId18"/>
    <p:sldId id="259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0014"/>
  </p:normalViewPr>
  <p:slideViewPr>
    <p:cSldViewPr snapToGrid="0" snapToObjects="1">
      <p:cViewPr varScale="1">
        <p:scale>
          <a:sx n="109" d="100"/>
          <a:sy n="109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B0655-4145-9648-A9FB-0AC33B2BA6F5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4B763-7A88-334C-BB50-B9B80AB591F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3201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Together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colleauges</a:t>
            </a:r>
            <a:r>
              <a:rPr lang="sv-SE" dirty="0"/>
              <a:t> and the Swedish Riksdag </a:t>
            </a:r>
            <a:r>
              <a:rPr lang="sv-SE" dirty="0" err="1"/>
              <a:t>Library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submitted</a:t>
            </a:r>
            <a:r>
              <a:rPr lang="sv-SE" dirty="0"/>
              <a:t> the research </a:t>
            </a:r>
            <a:r>
              <a:rPr lang="sv-SE" dirty="0" err="1"/>
              <a:t>infrastructure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: ”Swedish Riksdag 1867–2022: An </a:t>
            </a:r>
            <a:r>
              <a:rPr lang="sv-SE" dirty="0" err="1"/>
              <a:t>Ecosystem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Linked</a:t>
            </a:r>
            <a:r>
              <a:rPr lang="sv-SE" dirty="0"/>
              <a:t> </a:t>
            </a:r>
            <a:r>
              <a:rPr lang="sv-SE" dirty="0" err="1"/>
              <a:t>Open</a:t>
            </a:r>
            <a:r>
              <a:rPr lang="sv-SE" dirty="0"/>
              <a:t> Data” </a:t>
            </a:r>
          </a:p>
          <a:p>
            <a:endParaRPr lang="sv-SE" dirty="0"/>
          </a:p>
          <a:p>
            <a:r>
              <a:rPr lang="sv-SE" dirty="0" err="1"/>
              <a:t>Aims</a:t>
            </a:r>
            <a:r>
              <a:rPr lang="sv-SE" dirty="0"/>
              <a:t> to </a:t>
            </a:r>
            <a:r>
              <a:rPr lang="sv-SE" dirty="0" err="1"/>
              <a:t>create</a:t>
            </a:r>
            <a:r>
              <a:rPr lang="sv-SE" dirty="0"/>
              <a:t> a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MP metadata and </a:t>
            </a:r>
            <a:r>
              <a:rPr lang="sv-SE" dirty="0" err="1"/>
              <a:t>connect</a:t>
            </a:r>
            <a:r>
              <a:rPr lang="sv-SE" dirty="0"/>
              <a:t> metadata to the </a:t>
            </a:r>
            <a:r>
              <a:rPr lang="sv-SE" dirty="0" err="1"/>
              <a:t>textual</a:t>
            </a:r>
            <a:r>
              <a:rPr lang="sv-SE" dirty="0"/>
              <a:t> data –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member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parliament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took</a:t>
            </a:r>
            <a:r>
              <a:rPr lang="sv-SE" dirty="0"/>
              <a:t> part in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debate</a:t>
            </a:r>
            <a:r>
              <a:rPr lang="sv-SE" dirty="0"/>
              <a:t>,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member</a:t>
            </a:r>
            <a:r>
              <a:rPr lang="sv-SE" dirty="0"/>
              <a:t> in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committee</a:t>
            </a:r>
            <a:r>
              <a:rPr lang="sv-SE" dirty="0"/>
              <a:t> and </a:t>
            </a:r>
            <a:r>
              <a:rPr lang="sv-SE" dirty="0" err="1"/>
              <a:t>which</a:t>
            </a:r>
            <a:r>
              <a:rPr lang="sv-SE" dirty="0"/>
              <a:t> motions </a:t>
            </a:r>
            <a:r>
              <a:rPr lang="sv-SE" dirty="0" err="1"/>
              <a:t>he</a:t>
            </a:r>
            <a:r>
              <a:rPr lang="sv-SE" dirty="0"/>
              <a:t> or </a:t>
            </a:r>
            <a:r>
              <a:rPr lang="sv-SE" dirty="0" err="1"/>
              <a:t>she</a:t>
            </a:r>
            <a:r>
              <a:rPr lang="sv-SE" dirty="0"/>
              <a:t> </a:t>
            </a:r>
            <a:r>
              <a:rPr lang="sv-SE" dirty="0" err="1"/>
              <a:t>wrote</a:t>
            </a:r>
            <a:r>
              <a:rPr lang="sv-SE" dirty="0"/>
              <a:t> – from the </a:t>
            </a:r>
            <a:r>
              <a:rPr lang="sv-SE" dirty="0" err="1"/>
              <a:t>establishement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bicameral</a:t>
            </a:r>
            <a:r>
              <a:rPr lang="sv-SE" dirty="0"/>
              <a:t> riksdag in 1867 to </a:t>
            </a:r>
            <a:r>
              <a:rPr lang="sv-SE" dirty="0" err="1"/>
              <a:t>today</a:t>
            </a:r>
            <a:endParaRPr lang="sv-SE" dirty="0"/>
          </a:p>
          <a:p>
            <a:endParaRPr lang="sv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questions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distinctly</a:t>
            </a:r>
            <a:r>
              <a:rPr lang="sv-SE" dirty="0"/>
              <a:t> </a:t>
            </a:r>
            <a:r>
              <a:rPr lang="sv-SE" dirty="0" err="1"/>
              <a:t>coded</a:t>
            </a:r>
            <a:r>
              <a:rPr lang="sv-SE" dirty="0"/>
              <a:t> as </a:t>
            </a:r>
            <a:r>
              <a:rPr lang="sv-SE" dirty="0" err="1"/>
              <a:t>female</a:t>
            </a:r>
            <a:r>
              <a:rPr lang="sv-SE" dirty="0"/>
              <a:t> and </a:t>
            </a:r>
            <a:r>
              <a:rPr lang="sv-SE" dirty="0" err="1"/>
              <a:t>male</a:t>
            </a:r>
            <a:r>
              <a:rPr lang="sv-SE" dirty="0"/>
              <a:t> </a:t>
            </a:r>
            <a:r>
              <a:rPr lang="sv-SE" dirty="0" err="1"/>
              <a:t>topics</a:t>
            </a:r>
            <a:r>
              <a:rPr lang="sv-SE" dirty="0"/>
              <a:t>? +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urban and rural areas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discussed</a:t>
            </a:r>
            <a:r>
              <a:rPr lang="sv-SE" dirty="0"/>
              <a:t> by </a:t>
            </a:r>
            <a:r>
              <a:rPr lang="sv-SE" dirty="0" err="1"/>
              <a:t>MPs</a:t>
            </a:r>
            <a:r>
              <a:rPr lang="sv-SE" dirty="0"/>
              <a:t> </a:t>
            </a:r>
            <a:r>
              <a:rPr lang="sv-SE" dirty="0" err="1"/>
              <a:t>who</a:t>
            </a:r>
            <a:r>
              <a:rPr lang="sv-SE" dirty="0"/>
              <a:t> </a:t>
            </a:r>
            <a:r>
              <a:rPr lang="sv-SE" dirty="0" err="1"/>
              <a:t>represented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and </a:t>
            </a:r>
            <a:r>
              <a:rPr lang="sv-SE" dirty="0" err="1"/>
              <a:t>villages</a:t>
            </a:r>
            <a:r>
              <a:rPr lang="sv-SE" dirty="0"/>
              <a:t>? +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different </a:t>
            </a:r>
            <a:r>
              <a:rPr lang="sv-SE" dirty="0" err="1"/>
              <a:t>parties</a:t>
            </a:r>
            <a:r>
              <a:rPr lang="sv-SE" dirty="0"/>
              <a:t> </a:t>
            </a:r>
            <a:r>
              <a:rPr lang="sv-SE" dirty="0" err="1"/>
              <a:t>discussed</a:t>
            </a:r>
            <a:r>
              <a:rPr lang="sv-SE" dirty="0"/>
              <a:t> </a:t>
            </a:r>
            <a:r>
              <a:rPr lang="sv-SE" dirty="0" err="1"/>
              <a:t>issues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freedom</a:t>
            </a:r>
            <a:r>
              <a:rPr lang="sv-SE" dirty="0"/>
              <a:t> and </a:t>
            </a:r>
            <a:r>
              <a:rPr lang="sv-SE" dirty="0" err="1"/>
              <a:t>equality</a:t>
            </a:r>
            <a:r>
              <a:rPr lang="sv-SE" dirty="0"/>
              <a:t>? And </a:t>
            </a:r>
            <a:r>
              <a:rPr lang="sv-SE" dirty="0" err="1"/>
              <a:t>how</a:t>
            </a:r>
            <a:r>
              <a:rPr lang="sv-SE" dirty="0"/>
              <a:t> has all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changed</a:t>
            </a:r>
            <a:r>
              <a:rPr lang="sv-SE" dirty="0"/>
              <a:t> over </a:t>
            </a:r>
            <a:r>
              <a:rPr lang="sv-SE" dirty="0" err="1"/>
              <a:t>time</a:t>
            </a:r>
            <a:r>
              <a:rPr lang="sv-SE" dirty="0"/>
              <a:t>?</a:t>
            </a:r>
          </a:p>
          <a:p>
            <a:endParaRPr lang="sv-SE" dirty="0"/>
          </a:p>
          <a:p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idea</a:t>
            </a:r>
            <a:r>
              <a:rPr lang="sv-SE" dirty="0"/>
              <a:t> is </a:t>
            </a:r>
            <a:r>
              <a:rPr lang="sv-SE" dirty="0" err="1"/>
              <a:t>very</a:t>
            </a:r>
            <a:r>
              <a:rPr lang="sv-SE" dirty="0"/>
              <a:t> </a:t>
            </a:r>
            <a:r>
              <a:rPr lang="sv-SE" dirty="0" err="1"/>
              <a:t>much</a:t>
            </a:r>
            <a:r>
              <a:rPr lang="sv-SE" dirty="0"/>
              <a:t> </a:t>
            </a:r>
            <a:r>
              <a:rPr lang="sv-SE" dirty="0" err="1"/>
              <a:t>inspiered</a:t>
            </a:r>
            <a:r>
              <a:rPr lang="sv-SE" dirty="0"/>
              <a:t> by the </a:t>
            </a:r>
            <a:r>
              <a:rPr lang="sv-SE" dirty="0" err="1"/>
              <a:t>Finnish</a:t>
            </a:r>
            <a:r>
              <a:rPr lang="sv-SE" dirty="0"/>
              <a:t>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ParliamentSampo</a:t>
            </a:r>
            <a:r>
              <a:rPr lang="sv-SE" dirty="0"/>
              <a:t> led by Eero Hyvönen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330A1-2682-DF4D-A8E8-64FC1BF8BF66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460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The illustration </a:t>
            </a:r>
            <a:r>
              <a:rPr lang="sv-SE" dirty="0" err="1"/>
              <a:t>that</a:t>
            </a:r>
            <a:r>
              <a:rPr lang="sv-SE" dirty="0"/>
              <a:t> displays a </a:t>
            </a:r>
            <a:r>
              <a:rPr lang="sv-SE" dirty="0" err="1"/>
              <a:t>hierarchical</a:t>
            </a:r>
            <a:r>
              <a:rPr lang="sv-SE" dirty="0"/>
              <a:t> </a:t>
            </a:r>
            <a:r>
              <a:rPr lang="sv-SE" dirty="0" err="1"/>
              <a:t>tree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the party formations and party splits </a:t>
            </a:r>
            <a:r>
              <a:rPr lang="sv-SE" dirty="0" err="1"/>
              <a:t>developed</a:t>
            </a:r>
            <a:r>
              <a:rPr lang="sv-SE" dirty="0"/>
              <a:t> </a:t>
            </a:r>
            <a:r>
              <a:rPr lang="sv-SE" dirty="0" err="1"/>
              <a:t>during</a:t>
            </a:r>
            <a:r>
              <a:rPr lang="sv-SE" dirty="0"/>
              <a:t> the </a:t>
            </a:r>
            <a:r>
              <a:rPr lang="sv-SE" dirty="0" err="1"/>
              <a:t>bicameral</a:t>
            </a:r>
            <a:r>
              <a:rPr lang="sv-SE" dirty="0"/>
              <a:t> Riksdag, from 1867 to </a:t>
            </a:r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parties</a:t>
            </a:r>
            <a:r>
              <a:rPr lang="sv-SE" dirty="0"/>
              <a:t> in the Swedish </a:t>
            </a:r>
            <a:r>
              <a:rPr lang="sv-SE" dirty="0" err="1"/>
              <a:t>parliament</a:t>
            </a:r>
            <a:r>
              <a:rPr lang="sv-SE" dirty="0"/>
              <a:t> in 1970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DA45-9B2F-344C-AEB3-7D535E124CE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800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And </a:t>
            </a:r>
            <a:r>
              <a:rPr lang="sv-SE" dirty="0" err="1"/>
              <a:t>then</a:t>
            </a:r>
            <a:r>
              <a:rPr lang="sv-SE" dirty="0"/>
              <a:t> do </a:t>
            </a:r>
            <a:r>
              <a:rPr lang="sv-SE" dirty="0" err="1"/>
              <a:t>this</a:t>
            </a:r>
            <a:r>
              <a:rPr lang="sv-SE" dirty="0"/>
              <a:t> for ALL </a:t>
            </a:r>
            <a:r>
              <a:rPr lang="sv-SE" dirty="0" err="1"/>
              <a:t>MPs</a:t>
            </a:r>
            <a:r>
              <a:rPr lang="sv-SE" dirty="0"/>
              <a:t> – </a:t>
            </a:r>
            <a:r>
              <a:rPr lang="sv-SE" dirty="0" err="1"/>
              <a:t>creating</a:t>
            </a:r>
            <a:r>
              <a:rPr lang="sv-SE" dirty="0"/>
              <a:t> a </a:t>
            </a:r>
            <a:r>
              <a:rPr lang="sv-SE" dirty="0" err="1"/>
              <a:t>database</a:t>
            </a:r>
            <a:r>
              <a:rPr lang="sv-SE" dirty="0"/>
              <a:t> for </a:t>
            </a:r>
            <a:r>
              <a:rPr lang="sv-SE" dirty="0" err="1"/>
              <a:t>various</a:t>
            </a:r>
            <a:r>
              <a:rPr lang="sv-SE" dirty="0"/>
              <a:t> research purposes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DA45-9B2F-344C-AEB3-7D535E124CE1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459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Focus in the </a:t>
            </a:r>
            <a:r>
              <a:rPr lang="sv-SE" dirty="0" err="1"/>
              <a:t>application</a:t>
            </a:r>
            <a:r>
              <a:rPr lang="sv-SE" dirty="0"/>
              <a:t>: </a:t>
            </a:r>
            <a:r>
              <a:rPr lang="sv-SE" i="1" dirty="0" err="1"/>
              <a:t>parliamentary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, </a:t>
            </a:r>
            <a:r>
              <a:rPr lang="sv-SE" dirty="0" err="1"/>
              <a:t>hence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pass </a:t>
            </a:r>
            <a:r>
              <a:rPr lang="sv-SE" dirty="0" err="1"/>
              <a:t>through</a:t>
            </a:r>
            <a:r>
              <a:rPr lang="sv-SE" dirty="0"/>
              <a:t> the Riksdag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330A1-2682-DF4D-A8E8-64FC1BF8BF6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658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Swedish research council 2019–2024</a:t>
            </a:r>
          </a:p>
          <a:p>
            <a:endParaRPr lang="sv-SE" dirty="0"/>
          </a:p>
          <a:p>
            <a:r>
              <a:rPr lang="sv-SE" dirty="0"/>
              <a:t>Mix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humanities</a:t>
            </a:r>
            <a:r>
              <a:rPr lang="sv-SE" dirty="0"/>
              <a:t> </a:t>
            </a:r>
            <a:r>
              <a:rPr lang="sv-SE" dirty="0" err="1"/>
              <a:t>scholars</a:t>
            </a:r>
            <a:r>
              <a:rPr lang="sv-SE" dirty="0"/>
              <a:t>, </a:t>
            </a:r>
            <a:r>
              <a:rPr lang="sv-SE" dirty="0" err="1"/>
              <a:t>statisticans</a:t>
            </a:r>
            <a:r>
              <a:rPr lang="sv-SE" dirty="0"/>
              <a:t> and system </a:t>
            </a:r>
            <a:r>
              <a:rPr lang="sv-SE" dirty="0" err="1"/>
              <a:t>developers</a:t>
            </a:r>
            <a:r>
              <a:rPr lang="sv-SE" dirty="0"/>
              <a:t>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330A1-2682-DF4D-A8E8-64FC1BF8BF6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72255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3a366501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3a366501a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d004a261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d004a261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har char="-"/>
            </a:pPr>
            <a:r>
              <a:rPr lang="sv-SE" dirty="0"/>
              <a:t>The Swedish State </a:t>
            </a:r>
            <a:r>
              <a:rPr lang="sv-SE" dirty="0" err="1"/>
              <a:t>Calendar</a:t>
            </a:r>
            <a:r>
              <a:rPr lang="sv-SE" dirty="0"/>
              <a:t> – </a:t>
            </a:r>
            <a:r>
              <a:rPr lang="sv-SE" dirty="0" err="1"/>
              <a:t>who</a:t>
            </a:r>
            <a:r>
              <a:rPr lang="sv-SE" dirty="0"/>
              <a:t> is </a:t>
            </a:r>
            <a:r>
              <a:rPr lang="sv-SE" dirty="0" err="1"/>
              <a:t>who</a:t>
            </a:r>
            <a:r>
              <a:rPr lang="sv-SE" dirty="0"/>
              <a:t> in the public </a:t>
            </a:r>
            <a:r>
              <a:rPr lang="sv-SE" dirty="0" err="1"/>
              <a:t>sector</a:t>
            </a:r>
            <a:r>
              <a:rPr lang="sv-SE" dirty="0"/>
              <a:t> </a:t>
            </a:r>
          </a:p>
          <a:p>
            <a:pPr>
              <a:buChar char="-"/>
            </a:pPr>
            <a:r>
              <a:rPr lang="sv-SE" dirty="0"/>
              <a:t>The register </a:t>
            </a:r>
            <a:r>
              <a:rPr lang="sv-SE" dirty="0" err="1"/>
              <a:t>of</a:t>
            </a:r>
            <a:r>
              <a:rPr lang="sv-SE" dirty="0"/>
              <a:t> the Riksdag</a:t>
            </a:r>
          </a:p>
          <a:p>
            <a:pPr>
              <a:buChar char="-"/>
            </a:pPr>
            <a:r>
              <a:rPr lang="sv-SE" dirty="0" err="1"/>
              <a:t>Wikipedia</a:t>
            </a:r>
            <a:r>
              <a:rPr lang="sv-SE" dirty="0"/>
              <a:t> / </a:t>
            </a:r>
            <a:r>
              <a:rPr lang="sv-SE" dirty="0" err="1"/>
              <a:t>Wikidata</a:t>
            </a:r>
            <a:r>
              <a:rPr lang="sv-SE" dirty="0"/>
              <a:t> – </a:t>
            </a:r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exisiting</a:t>
            </a:r>
            <a:r>
              <a:rPr lang="sv-SE" dirty="0"/>
              <a:t> lits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MPs</a:t>
            </a:r>
            <a:r>
              <a:rPr lang="sv-SE" dirty="0"/>
              <a:t> and metadata + </a:t>
            </a:r>
            <a:r>
              <a:rPr lang="sv-SE" dirty="0" err="1"/>
              <a:t>collaborating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volunters</a:t>
            </a:r>
            <a:r>
              <a:rPr lang="sv-SE" dirty="0"/>
              <a:t> from </a:t>
            </a:r>
            <a:r>
              <a:rPr lang="sv-SE" dirty="0" err="1"/>
              <a:t>Wikidata</a:t>
            </a:r>
            <a:endParaRPr lang="sv-SE" dirty="0"/>
          </a:p>
          <a:p>
            <a:pPr marL="0" indent="0">
              <a:spcBef>
                <a:spcPts val="1600"/>
              </a:spcBef>
              <a:buNone/>
            </a:pPr>
            <a:endParaRPr lang="sv-SE" dirty="0"/>
          </a:p>
          <a:p>
            <a:pPr marL="0" indent="0">
              <a:spcBef>
                <a:spcPts val="1600"/>
              </a:spcBef>
              <a:buNone/>
            </a:pPr>
            <a:r>
              <a:rPr lang="sv-SE" dirty="0"/>
              <a:t>– </a:t>
            </a:r>
            <a:r>
              <a:rPr lang="sv-SE" dirty="0" err="1"/>
              <a:t>efficient</a:t>
            </a:r>
            <a:r>
              <a:rPr lang="sv-SE" dirty="0"/>
              <a:t> to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extent</a:t>
            </a:r>
            <a:r>
              <a:rPr lang="sv-SE" dirty="0"/>
              <a:t>, </a:t>
            </a:r>
            <a:r>
              <a:rPr lang="sv-SE" dirty="0" err="1"/>
              <a:t>but</a:t>
            </a:r>
            <a:r>
              <a:rPr lang="sv-SE" dirty="0"/>
              <a:t> not immune to gaps in the metadata:</a:t>
            </a:r>
          </a:p>
          <a:p>
            <a:pPr>
              <a:spcBef>
                <a:spcPts val="1600"/>
              </a:spcBef>
              <a:buChar char="-"/>
            </a:pP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people</a:t>
            </a:r>
            <a:r>
              <a:rPr lang="sv-SE" dirty="0"/>
              <a:t> and eras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missing</a:t>
            </a:r>
            <a:endParaRPr lang="sv-SE" dirty="0"/>
          </a:p>
          <a:p>
            <a:pPr>
              <a:buChar char="-"/>
            </a:pP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aspects</a:t>
            </a:r>
            <a:r>
              <a:rPr lang="sv-SE" dirty="0"/>
              <a:t> (gender, </a:t>
            </a:r>
            <a:r>
              <a:rPr lang="sv-SE" dirty="0" err="1"/>
              <a:t>occupation</a:t>
            </a:r>
            <a:r>
              <a:rPr lang="sv-SE" dirty="0"/>
              <a:t>)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missing</a:t>
            </a:r>
            <a:endParaRPr lang="sv-SE" dirty="0"/>
          </a:p>
          <a:p>
            <a:pPr>
              <a:buNone/>
            </a:pPr>
            <a:endParaRPr lang="sv-SE" dirty="0"/>
          </a:p>
          <a:p>
            <a:pPr>
              <a:buNone/>
            </a:pPr>
            <a:r>
              <a:rPr lang="sv-SE" dirty="0">
                <a:sym typeface="Wingdings" pitchFamily="2" charset="2"/>
              </a:rPr>
              <a:t> </a:t>
            </a:r>
            <a:r>
              <a:rPr lang="sv-SE" dirty="0" err="1">
                <a:sym typeface="Wingdings" pitchFamily="2" charset="2"/>
              </a:rPr>
              <a:t>these</a:t>
            </a:r>
            <a:r>
              <a:rPr lang="sv-SE" dirty="0">
                <a:sym typeface="Wingdings" pitchFamily="2" charset="2"/>
              </a:rPr>
              <a:t> </a:t>
            </a:r>
            <a:r>
              <a:rPr lang="sv-SE" dirty="0" err="1">
                <a:sym typeface="Wingdings" pitchFamily="2" charset="2"/>
              </a:rPr>
              <a:t>will</a:t>
            </a:r>
            <a:r>
              <a:rPr lang="sv-SE" dirty="0">
                <a:sym typeface="Wingdings" pitchFamily="2" charset="2"/>
              </a:rPr>
              <a:t> </a:t>
            </a:r>
            <a:r>
              <a:rPr lang="sv-SE" dirty="0" err="1">
                <a:sym typeface="Wingdings" pitchFamily="2" charset="2"/>
              </a:rPr>
              <a:t>also</a:t>
            </a:r>
            <a:r>
              <a:rPr lang="sv-SE" dirty="0">
                <a:sym typeface="Wingdings" pitchFamily="2" charset="2"/>
              </a:rPr>
              <a:t> be </a:t>
            </a:r>
            <a:r>
              <a:rPr lang="sv-SE" dirty="0" err="1">
                <a:sym typeface="Wingdings" pitchFamily="2" charset="2"/>
              </a:rPr>
              <a:t>fixed</a:t>
            </a:r>
            <a:r>
              <a:rPr lang="sv-SE" dirty="0">
                <a:sym typeface="Wingdings" pitchFamily="2" charset="2"/>
              </a:rPr>
              <a:t> by </a:t>
            </a:r>
            <a:r>
              <a:rPr lang="sv-SE" dirty="0" err="1">
                <a:sym typeface="Wingdings" pitchFamily="2" charset="2"/>
              </a:rPr>
              <a:t>manually</a:t>
            </a:r>
            <a:r>
              <a:rPr lang="sv-SE" dirty="0">
                <a:sym typeface="Wingdings" pitchFamily="2" charset="2"/>
              </a:rPr>
              <a:t> </a:t>
            </a:r>
            <a:r>
              <a:rPr lang="sv-SE" dirty="0" err="1">
                <a:sym typeface="Wingdings" pitchFamily="2" charset="2"/>
              </a:rPr>
              <a:t>adding</a:t>
            </a:r>
            <a:r>
              <a:rPr lang="sv-SE" dirty="0">
                <a:sym typeface="Wingdings" pitchFamily="2" charset="2"/>
              </a:rPr>
              <a:t> metadata to </a:t>
            </a:r>
            <a:r>
              <a:rPr lang="sv-SE" dirty="0" err="1">
                <a:sym typeface="Wingdings" pitchFamily="2" charset="2"/>
              </a:rPr>
              <a:t>Wikidata</a:t>
            </a:r>
            <a:endParaRPr lang="sv-S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76a5f923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76a5f923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851c470b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851c470b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We</a:t>
            </a:r>
            <a:r>
              <a:rPr lang="sv-SE" dirty="0"/>
              <a:t> try to fix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errors</a:t>
            </a:r>
            <a:r>
              <a:rPr lang="sv-SE" dirty="0"/>
              <a:t> by </a:t>
            </a:r>
            <a:r>
              <a:rPr lang="sv-SE" dirty="0" err="1"/>
              <a:t>improving</a:t>
            </a:r>
            <a:r>
              <a:rPr lang="sv-SE" dirty="0"/>
              <a:t> </a:t>
            </a:r>
            <a:r>
              <a:rPr lang="sv-SE" dirty="0" err="1"/>
              <a:t>usage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metadata – </a:t>
            </a:r>
            <a:r>
              <a:rPr lang="sv-SE" dirty="0" err="1"/>
              <a:t>here</a:t>
            </a:r>
            <a:r>
              <a:rPr lang="sv-SE" dirty="0"/>
              <a:t> for </a:t>
            </a:r>
            <a:r>
              <a:rPr lang="sv-SE" dirty="0" err="1"/>
              <a:t>example</a:t>
            </a:r>
            <a:r>
              <a:rPr lang="sv-SE" dirty="0"/>
              <a:t> by </a:t>
            </a:r>
            <a:r>
              <a:rPr lang="sv-SE" dirty="0" err="1"/>
              <a:t>identifying</a:t>
            </a:r>
            <a:r>
              <a:rPr lang="sv-SE" dirty="0"/>
              <a:t> MP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geographical</a:t>
            </a:r>
            <a:r>
              <a:rPr lang="sv-SE" dirty="0"/>
              <a:t> information (</a:t>
            </a:r>
            <a:r>
              <a:rPr lang="sv-SE" dirty="0" err="1"/>
              <a:t>Norup</a:t>
            </a:r>
            <a:r>
              <a:rPr lang="sv-SE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76a5f923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76a5f923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041319-C096-1493-85AA-422A2FDE8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3328B27-CBCF-5379-3545-78BC6E4EF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38398FA-AE11-DA8C-7875-F02D458D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C2F1C22-B97C-695A-5AB9-5DAD3FF0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832C9D6-FAE8-A355-FB53-5426665C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875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6BE8ED-5ED9-88B1-A88A-21FD4B0B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5808727-89E7-161F-6E90-797E95F8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A8A4E91-DD33-C1EE-A449-A99757A9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C4F75C4-5B5F-9C64-2D3B-2DFCBAF80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B729115-C994-51C4-8714-578B1278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472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023E92E4-807C-AE49-AEDC-DDDCED9C2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C640610-C0F8-AFBB-EDF9-89CA9D848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265A378-AABC-DF55-07EF-9F0504DE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6D336F-B72A-EA16-FAD5-E351EA00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846B266-BB00-B0CC-CE3C-AD4F8E1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7613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376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7E088BC-9560-9B4A-E7A6-B1C04835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90E5394-A822-5DAF-4CE6-8584B63D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75156CA-6C12-73F0-D941-CD373A27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C2C6FB2-0953-C958-7D99-93EFB770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ADF2C-FCBB-064F-7597-1D966FE2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870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829847-67A0-6B36-AB48-8F5CA9FE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08DDF58-84FB-AF4A-31A6-7A45EC6B6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8CC9C5F-11F5-751A-20D2-37FF8D6C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7EBBF9-CBAE-C1EE-0283-8C9F8D65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4488130-BD3C-54B7-F322-79BA9352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305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4AA27D5-C9CF-725E-8890-19B9B1BA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340F31A-C6CF-9135-E115-ECF7FD3AB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6F60F07-C8D2-179B-DA77-7E7D366E4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D1665F5-27AA-2192-C12B-493DF99E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87A3C69-3190-2BE3-817C-D6968064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5AAC473-C131-AF95-3E5D-0A04DC1A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475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342EB5E-E897-DD07-ED77-E2171CAD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58244A3-CBFA-D88E-0BCF-FA9232C3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57B7B76-CF1C-0A63-8F73-92F5423BF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0B9B8D9-431B-2551-1A8B-894C08DDA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26371B0-740A-3DDF-DD2E-37D3E0E4F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B4D7F2F-FEF1-1A30-2FF6-2D5F8D35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2817E3A2-A6CA-0D73-C40F-2306093D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8EB30D37-C542-776E-3BFC-C129CEA4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844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950DAB-BC03-4F76-DE80-E138B6ED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4A4E255-88C6-F3F6-C330-B1CB7F1E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671B85C-BC8A-1B57-C554-4043788D6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1D153D-D9B9-0EA8-1153-BACA9425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662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21D90CDA-14BE-C052-A327-6744C51C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165AEAA-F397-DB4D-E121-7DB5985FD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269F0B65-10CE-6BCF-FA5A-6CE87536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429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3D8B4CC-6539-A08F-7425-B1DA9D31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354546C-DA32-739A-B389-E44DC5DF0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20FB055-7692-855B-1AF4-B2C297EBB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21685E6-CB81-3F47-119E-F67954D3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E744D23-FAFB-4FFC-DBDF-6BD301E40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20382CE-790D-6580-D005-95F4B321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93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F82617-30D8-F6F1-0146-4728C79D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45B36BA-D513-13DB-8702-4B4B2C3F6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A2B1B3A-FED3-71DC-4880-11A1CB71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8A05533-6AFD-2E62-4191-B7CF355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2FE3783-92CA-AD4B-B923-F42C0511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CEF8877-4C0B-CF0F-A4B9-F07C4DF4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625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BC67526B-4A9C-ED80-D90A-87C6B0F9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8ED7A89-15DC-2F0A-AFA8-EBE3EB18A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55B014B-10FF-C74D-9A65-A4725DD7F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298CA-7DA9-2940-9315-A7DA322A76F0}" type="datetimeFigureOut">
              <a:rPr lang="sv-SE" smtClean="0"/>
              <a:t>2023-01-12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9ACEB8D-AF0A-DFE1-3B13-269D7D52B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58B473B-D21A-EE29-52C2-90AB95134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65FF0-5675-A04F-A4ED-D0F7B5B2E0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748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654A89C-0362-503E-CA3A-0487D40CFF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sz="4800" dirty="0" err="1"/>
              <a:t>Sweidish</a:t>
            </a:r>
            <a:r>
              <a:rPr lang="sv-SE" sz="4800" dirty="0"/>
              <a:t> Riksdag 1867–2022: </a:t>
            </a:r>
            <a:br>
              <a:rPr lang="sv-SE" sz="4800" dirty="0"/>
            </a:br>
            <a:r>
              <a:rPr lang="sv-SE" sz="4800" dirty="0"/>
              <a:t>An </a:t>
            </a:r>
            <a:r>
              <a:rPr lang="sv-SE" sz="4800" dirty="0" err="1"/>
              <a:t>ecosystem</a:t>
            </a:r>
            <a:r>
              <a:rPr lang="sv-SE" sz="4800" dirty="0"/>
              <a:t> </a:t>
            </a:r>
            <a:r>
              <a:rPr lang="sv-SE" sz="4800" dirty="0" err="1"/>
              <a:t>of</a:t>
            </a:r>
            <a:r>
              <a:rPr lang="sv-SE" sz="4800" dirty="0"/>
              <a:t> </a:t>
            </a:r>
            <a:r>
              <a:rPr lang="sv-SE" sz="4800" dirty="0" err="1"/>
              <a:t>linked</a:t>
            </a:r>
            <a:r>
              <a:rPr lang="sv-SE" sz="4800" dirty="0"/>
              <a:t> </a:t>
            </a:r>
            <a:r>
              <a:rPr lang="sv-SE" sz="4800" dirty="0" err="1"/>
              <a:t>open</a:t>
            </a:r>
            <a:r>
              <a:rPr lang="sv-SE" sz="4800" dirty="0"/>
              <a:t> data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E396935-A69B-B8A4-3DEE-EF43265C6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sv-SE" dirty="0"/>
          </a:p>
          <a:p>
            <a:r>
              <a:rPr lang="sv-SE" dirty="0"/>
              <a:t>Fredrik </a:t>
            </a:r>
            <a:r>
              <a:rPr lang="sv-SE" dirty="0" err="1"/>
              <a:t>Mohammadi</a:t>
            </a:r>
            <a:r>
              <a:rPr lang="sv-SE" dirty="0"/>
              <a:t> Norén</a:t>
            </a:r>
          </a:p>
        </p:txBody>
      </p:sp>
    </p:spTree>
    <p:extLst>
      <p:ext uri="{BB962C8B-B14F-4D97-AF65-F5344CB8AC3E}">
        <p14:creationId xmlns:p14="http://schemas.microsoft.com/office/powerpoint/2010/main" val="65728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of metadata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384357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400" dirty="0"/>
              <a:t>Some metadata of interest: gender, party belonging, geographical representation</a:t>
            </a:r>
          </a:p>
          <a:p>
            <a:pPr marL="0" indent="0">
              <a:buNone/>
            </a:pPr>
            <a:endParaRPr lang="sv-SE" sz="2400" dirty="0"/>
          </a:p>
          <a:p>
            <a:pPr marL="0" indent="0">
              <a:buNone/>
            </a:pPr>
            <a:r>
              <a:rPr lang="sv-SE" sz="2400" dirty="0"/>
              <a:t>No </a:t>
            </a:r>
            <a:r>
              <a:rPr lang="sv-SE" sz="2400" dirty="0" err="1"/>
              <a:t>database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Swedish </a:t>
            </a:r>
            <a:r>
              <a:rPr lang="sv-SE" sz="2400" dirty="0" err="1"/>
              <a:t>MPs</a:t>
            </a:r>
            <a:r>
              <a:rPr lang="sv-SE" sz="2400" dirty="0"/>
              <a:t> </a:t>
            </a:r>
            <a:r>
              <a:rPr lang="sv-SE" sz="2400" dirty="0" err="1"/>
              <a:t>exists</a:t>
            </a:r>
            <a:r>
              <a:rPr lang="sv-SE" sz="2400" dirty="0"/>
              <a:t> </a:t>
            </a:r>
            <a:r>
              <a:rPr lang="sv-SE" sz="2400" dirty="0" err="1"/>
              <a:t>that</a:t>
            </a:r>
            <a:r>
              <a:rPr lang="sv-SE" sz="2400" dirty="0"/>
              <a:t> covers the period </a:t>
            </a:r>
            <a:r>
              <a:rPr lang="sv-SE" sz="2400" dirty="0" err="1"/>
              <a:t>before</a:t>
            </a:r>
            <a:r>
              <a:rPr lang="sv-SE" sz="2400" dirty="0"/>
              <a:t> the 1990s (!)</a:t>
            </a:r>
          </a:p>
          <a:p>
            <a:pPr marL="0" indent="0">
              <a:buNone/>
            </a:pPr>
            <a:endParaRPr lang="sv-SE" sz="2400" dirty="0"/>
          </a:p>
          <a:p>
            <a:pPr marL="0" indent="0">
              <a:buNone/>
            </a:pPr>
            <a:r>
              <a:rPr lang="sv-SE" sz="2400" dirty="0" err="1"/>
              <a:t>Using</a:t>
            </a:r>
            <a:r>
              <a:rPr lang="sv-SE" sz="2400" dirty="0"/>
              <a:t> </a:t>
            </a:r>
            <a:r>
              <a:rPr lang="sv-SE" sz="2400" dirty="0" err="1"/>
              <a:t>various</a:t>
            </a:r>
            <a:r>
              <a:rPr lang="sv-SE" sz="2400" dirty="0"/>
              <a:t> </a:t>
            </a:r>
            <a:r>
              <a:rPr lang="sv-SE" sz="2400" dirty="0" err="1"/>
              <a:t>sources</a:t>
            </a:r>
            <a:r>
              <a:rPr lang="sv-SE" sz="2400" dirty="0"/>
              <a:t>, </a:t>
            </a:r>
            <a:r>
              <a:rPr lang="sv-SE" sz="2400" dirty="0" err="1"/>
              <a:t>digitized</a:t>
            </a:r>
            <a:r>
              <a:rPr lang="sv-SE" sz="2400" dirty="0"/>
              <a:t> and </a:t>
            </a:r>
            <a:r>
              <a:rPr lang="sv-SE" sz="2400" dirty="0" err="1"/>
              <a:t>digitally</a:t>
            </a:r>
            <a:r>
              <a:rPr lang="sv-SE" sz="2400" dirty="0"/>
              <a:t> </a:t>
            </a:r>
            <a:r>
              <a:rPr lang="sv-SE" sz="2400" dirty="0" err="1"/>
              <a:t>born</a:t>
            </a:r>
            <a:r>
              <a:rPr lang="sv-SE" sz="2400" dirty="0"/>
              <a:t>, to </a:t>
            </a:r>
            <a:r>
              <a:rPr lang="sv-SE" sz="2400" dirty="0" err="1"/>
              <a:t>build</a:t>
            </a:r>
            <a:r>
              <a:rPr lang="sv-SE" sz="2400" dirty="0"/>
              <a:t> </a:t>
            </a:r>
            <a:r>
              <a:rPr lang="sv-SE" sz="2400" dirty="0" err="1"/>
              <a:t>such</a:t>
            </a:r>
            <a:r>
              <a:rPr lang="sv-SE" sz="2400" dirty="0"/>
              <a:t> a </a:t>
            </a:r>
            <a:r>
              <a:rPr lang="sv-SE" sz="2400" dirty="0" err="1"/>
              <a:t>database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MP metadata</a:t>
            </a:r>
            <a:endParaRPr sz="2400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B0708BC3-B4E0-A943-19FA-D5B0D027B9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415" y="96253"/>
            <a:ext cx="3363495" cy="4908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6B7EC377-F343-31D1-C72E-4828F04452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914" y="1572728"/>
            <a:ext cx="3455991" cy="45552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FD307D3E-916C-7709-EC1A-5A3AA79E052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529" y="2827421"/>
            <a:ext cx="3459471" cy="40305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Some examples of errors in annotating MPs in the parliamentary debates (</a:t>
            </a:r>
            <a:r>
              <a:rPr lang="en" dirty="0" err="1"/>
              <a:t>Kammarens</a:t>
            </a:r>
            <a:r>
              <a:rPr lang="en" dirty="0"/>
              <a:t> </a:t>
            </a:r>
            <a:r>
              <a:rPr lang="en" dirty="0" err="1"/>
              <a:t>protokoll</a:t>
            </a:r>
            <a:r>
              <a:rPr lang="en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Wrongly tagged person OR wrong gender</a:t>
            </a:r>
            <a:endParaRPr dirty="0"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5281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1631400" y="5281001"/>
            <a:ext cx="90220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Problem when MPs are only presented with surname:</a:t>
            </a:r>
            <a:endParaRPr sz="2400" dirty="0"/>
          </a:p>
          <a:p>
            <a:endParaRPr sz="2400" dirty="0"/>
          </a:p>
          <a:p>
            <a:r>
              <a:rPr lang="en" sz="2400" dirty="0"/>
              <a:t>"Herr Bengtsson </a:t>
            </a:r>
            <a:r>
              <a:rPr lang="en" sz="2400" dirty="0" err="1"/>
              <a:t>i</a:t>
            </a:r>
            <a:r>
              <a:rPr lang="en" sz="2400" dirty="0"/>
              <a:t> </a:t>
            </a:r>
            <a:r>
              <a:rPr lang="en" sz="2400" dirty="0" err="1"/>
              <a:t>Norup</a:t>
            </a:r>
            <a:r>
              <a:rPr lang="en" sz="2400" dirty="0"/>
              <a:t>” is tagged as Carl Bengtsson, when it is in fact Sven Bengtsson</a:t>
            </a:r>
            <a:endParaRPr sz="2400" dirty="0"/>
          </a:p>
        </p:txBody>
      </p:sp>
      <p:cxnSp>
        <p:nvCxnSpPr>
          <p:cNvPr id="3" name="Rak 2">
            <a:extLst>
              <a:ext uri="{FF2B5EF4-FFF2-40B4-BE49-F238E27FC236}">
                <a16:creationId xmlns:a16="http://schemas.microsoft.com/office/drawing/2014/main" id="{594435CB-E878-8188-4A64-12A4CC739500}"/>
              </a:ext>
            </a:extLst>
          </p:cNvPr>
          <p:cNvCxnSpPr/>
          <p:nvPr/>
        </p:nvCxnSpPr>
        <p:spPr>
          <a:xfrm>
            <a:off x="2418347" y="1058779"/>
            <a:ext cx="1407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k 6">
            <a:extLst>
              <a:ext uri="{FF2B5EF4-FFF2-40B4-BE49-F238E27FC236}">
                <a16:creationId xmlns:a16="http://schemas.microsoft.com/office/drawing/2014/main" id="{3454B9DD-58AC-6D36-CB8E-227620BEE630}"/>
              </a:ext>
            </a:extLst>
          </p:cNvPr>
          <p:cNvCxnSpPr>
            <a:cxnSpLocks/>
          </p:cNvCxnSpPr>
          <p:nvPr/>
        </p:nvCxnSpPr>
        <p:spPr>
          <a:xfrm>
            <a:off x="1884947" y="537411"/>
            <a:ext cx="207344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557628" y="5907459"/>
            <a:ext cx="11552310" cy="129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The introduction of “</a:t>
            </a:r>
            <a:r>
              <a:rPr lang="en" dirty="0" err="1"/>
              <a:t>Fröken</a:t>
            </a:r>
            <a:r>
              <a:rPr lang="en" dirty="0"/>
              <a:t> ELMÉN (</a:t>
            </a:r>
            <a:r>
              <a:rPr lang="en" dirty="0" err="1"/>
              <a:t>fp</a:t>
            </a:r>
            <a:r>
              <a:rPr lang="en" dirty="0"/>
              <a:t>):” is not identified as a speaker introduction – this speech is therefore tagged as the previous speaker (Axel </a:t>
            </a:r>
            <a:r>
              <a:rPr lang="en" dirty="0" err="1"/>
              <a:t>Rubbestad</a:t>
            </a:r>
            <a:r>
              <a:rPr lang="en" dirty="0"/>
              <a:t>)</a:t>
            </a:r>
            <a:endParaRPr dirty="0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634" y="1"/>
            <a:ext cx="9857668" cy="5984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Rak 3">
            <a:extLst>
              <a:ext uri="{FF2B5EF4-FFF2-40B4-BE49-F238E27FC236}">
                <a16:creationId xmlns:a16="http://schemas.microsoft.com/office/drawing/2014/main" id="{10ACE2C0-B924-A149-2DE2-6B780D16EB83}"/>
              </a:ext>
            </a:extLst>
          </p:cNvPr>
          <p:cNvCxnSpPr/>
          <p:nvPr/>
        </p:nvCxnSpPr>
        <p:spPr>
          <a:xfrm>
            <a:off x="3705726" y="1155031"/>
            <a:ext cx="1407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ak 4">
            <a:extLst>
              <a:ext uri="{FF2B5EF4-FFF2-40B4-BE49-F238E27FC236}">
                <a16:creationId xmlns:a16="http://schemas.microsoft.com/office/drawing/2014/main" id="{403F8B17-0E97-C5F8-9674-7EBEF8057E8E}"/>
              </a:ext>
            </a:extLst>
          </p:cNvPr>
          <p:cNvCxnSpPr>
            <a:cxnSpLocks/>
          </p:cNvCxnSpPr>
          <p:nvPr/>
        </p:nvCxnSpPr>
        <p:spPr>
          <a:xfrm>
            <a:off x="3176336" y="589547"/>
            <a:ext cx="17325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5D86DD-88C1-F47E-3FAD-C6B0ED52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000" dirty="0" err="1"/>
              <a:t>Complex</a:t>
            </a:r>
            <a:r>
              <a:rPr lang="sv-SE" sz="4000" dirty="0"/>
              <a:t> data – calls for different </a:t>
            </a:r>
            <a:r>
              <a:rPr lang="sv-SE" sz="4000" dirty="0" err="1"/>
              <a:t>competencies</a:t>
            </a:r>
            <a:endParaRPr lang="sv-SE" sz="4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23CC0AA-EEAB-D4D7-B2A9-D015B2A7FD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227" y="1707350"/>
            <a:ext cx="8494773" cy="5150650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9380016-6113-801F-DF9F-5926F9A73120}"/>
              </a:ext>
            </a:extLst>
          </p:cNvPr>
          <p:cNvSpPr txBox="1"/>
          <p:nvPr/>
        </p:nvSpPr>
        <p:spPr>
          <a:xfrm>
            <a:off x="838201" y="3350158"/>
            <a:ext cx="2859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 err="1"/>
              <a:t>Statisticians</a:t>
            </a:r>
            <a:endParaRPr lang="sv-SE" dirty="0"/>
          </a:p>
          <a:p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learning</a:t>
            </a:r>
            <a:r>
              <a:rPr lang="sv-SE" dirty="0"/>
              <a:t> + </a:t>
            </a:r>
          </a:p>
          <a:p>
            <a:r>
              <a:rPr lang="sv-SE" dirty="0" err="1"/>
              <a:t>agile</a:t>
            </a:r>
            <a:r>
              <a:rPr lang="sv-SE" dirty="0"/>
              <a:t> corpus </a:t>
            </a:r>
            <a:r>
              <a:rPr lang="sv-SE" dirty="0" err="1"/>
              <a:t>curation</a:t>
            </a:r>
            <a:r>
              <a:rPr lang="sv-SE" dirty="0"/>
              <a:t> </a:t>
            </a:r>
          </a:p>
          <a:p>
            <a:endParaRPr lang="sv-SE" dirty="0"/>
          </a:p>
          <a:p>
            <a:r>
              <a:rPr lang="sv-SE" u="sng" dirty="0"/>
              <a:t>Riksdag </a:t>
            </a:r>
            <a:r>
              <a:rPr lang="sv-SE" u="sng" dirty="0" err="1"/>
              <a:t>Library</a:t>
            </a:r>
            <a:endParaRPr lang="sv-SE" dirty="0"/>
          </a:p>
          <a:p>
            <a:r>
              <a:rPr lang="sv-SE" dirty="0"/>
              <a:t>source </a:t>
            </a:r>
            <a:r>
              <a:rPr lang="sv-SE" dirty="0" err="1"/>
              <a:t>knowledge</a:t>
            </a:r>
            <a:r>
              <a:rPr lang="sv-SE" dirty="0"/>
              <a:t> + </a:t>
            </a:r>
          </a:p>
          <a:p>
            <a:r>
              <a:rPr lang="sv-SE" dirty="0"/>
              <a:t>end </a:t>
            </a:r>
            <a:r>
              <a:rPr lang="sv-SE" dirty="0" err="1"/>
              <a:t>product</a:t>
            </a:r>
            <a:r>
              <a:rPr lang="sv-SE" dirty="0"/>
              <a:t> </a:t>
            </a:r>
            <a:r>
              <a:rPr lang="sv-SE" dirty="0" err="1"/>
              <a:t>owner</a:t>
            </a:r>
            <a:endParaRPr lang="sv-SE" dirty="0"/>
          </a:p>
          <a:p>
            <a:endParaRPr lang="sv-SE" dirty="0"/>
          </a:p>
          <a:p>
            <a:r>
              <a:rPr lang="sv-SE" u="sng" dirty="0" err="1"/>
              <a:t>Wikidata</a:t>
            </a:r>
            <a:endParaRPr lang="sv-SE" dirty="0"/>
          </a:p>
          <a:p>
            <a:r>
              <a:rPr lang="sv-SE" dirty="0" err="1"/>
              <a:t>linked</a:t>
            </a:r>
            <a:r>
              <a:rPr lang="sv-SE" dirty="0"/>
              <a:t> data + public </a:t>
            </a:r>
            <a:r>
              <a:rPr lang="sv-SE" dirty="0" err="1"/>
              <a:t>use</a:t>
            </a:r>
            <a:endParaRPr lang="sv-SE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3B451A6B-092F-96B5-3D4A-326A4FCBD045}"/>
              </a:ext>
            </a:extLst>
          </p:cNvPr>
          <p:cNvSpPr txBox="1"/>
          <p:nvPr/>
        </p:nvSpPr>
        <p:spPr>
          <a:xfrm>
            <a:off x="9881936" y="2307513"/>
            <a:ext cx="2310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 </a:t>
            </a:r>
            <a:r>
              <a:rPr lang="sv-SE" dirty="0" err="1"/>
              <a:t>hierarchical</a:t>
            </a:r>
            <a:r>
              <a:rPr lang="sv-SE" dirty="0"/>
              <a:t> </a:t>
            </a:r>
            <a:r>
              <a:rPr lang="sv-SE" dirty="0" err="1"/>
              <a:t>tree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party formations and party splits 1867–1970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D90E94CB-C078-FA85-A38A-8ED9396EA9EA}"/>
              </a:ext>
            </a:extLst>
          </p:cNvPr>
          <p:cNvSpPr txBox="1"/>
          <p:nvPr/>
        </p:nvSpPr>
        <p:spPr>
          <a:xfrm>
            <a:off x="838199" y="1707350"/>
            <a:ext cx="270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Changing</a:t>
            </a:r>
            <a:r>
              <a:rPr lang="sv-SE" dirty="0"/>
              <a:t> text </a:t>
            </a:r>
            <a:r>
              <a:rPr lang="sv-SE" dirty="0" err="1"/>
              <a:t>structure</a:t>
            </a:r>
            <a:endParaRPr lang="sv-SE" dirty="0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62D517C7-F75E-6186-22F4-FBC2D8F07CDB}"/>
              </a:ext>
            </a:extLst>
          </p:cNvPr>
          <p:cNvSpPr txBox="1"/>
          <p:nvPr/>
        </p:nvSpPr>
        <p:spPr>
          <a:xfrm>
            <a:off x="838198" y="2446012"/>
            <a:ext cx="270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Representing</a:t>
            </a:r>
            <a:r>
              <a:rPr lang="sv-SE" dirty="0"/>
              <a:t>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historical</a:t>
            </a:r>
            <a:r>
              <a:rPr lang="sv-SE" dirty="0"/>
              <a:t> </a:t>
            </a:r>
            <a:r>
              <a:rPr lang="sv-SE" dirty="0" err="1"/>
              <a:t>procesesses</a:t>
            </a:r>
            <a:endParaRPr lang="sv-SE" dirty="0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BD87B62D-77D3-DA0C-207D-3AC14822E2A0}"/>
              </a:ext>
            </a:extLst>
          </p:cNvPr>
          <p:cNvSpPr/>
          <p:nvPr/>
        </p:nvSpPr>
        <p:spPr>
          <a:xfrm>
            <a:off x="5197642" y="6096000"/>
            <a:ext cx="1251284" cy="6256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D3CF6EBB-9C5F-5462-289D-78ADA89371CC}"/>
              </a:ext>
            </a:extLst>
          </p:cNvPr>
          <p:cNvSpPr txBox="1"/>
          <p:nvPr/>
        </p:nvSpPr>
        <p:spPr>
          <a:xfrm>
            <a:off x="3214676" y="6240197"/>
            <a:ext cx="165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Moderate Party</a:t>
            </a:r>
          </a:p>
        </p:txBody>
      </p:sp>
      <p:cxnSp>
        <p:nvCxnSpPr>
          <p:cNvPr id="14" name="Rak pil 13">
            <a:extLst>
              <a:ext uri="{FF2B5EF4-FFF2-40B4-BE49-F238E27FC236}">
                <a16:creationId xmlns:a16="http://schemas.microsoft.com/office/drawing/2014/main" id="{7E1FAC5C-A84B-07B6-1231-8E8A2FF22949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>
          <a:xfrm flipV="1">
            <a:off x="4867015" y="6408821"/>
            <a:ext cx="330627" cy="160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78188C-A8E1-4A5D-B150-7650AFC9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Rådgivande grupper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489A211-9855-CB24-6197-A1DDA914B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v-SE" b="1" dirty="0" err="1"/>
              <a:t>Domestic</a:t>
            </a:r>
            <a:r>
              <a:rPr lang="sv-SE" b="1" dirty="0"/>
              <a:t> </a:t>
            </a:r>
            <a:r>
              <a:rPr lang="sv-SE" b="1" dirty="0" err="1"/>
              <a:t>advisory</a:t>
            </a:r>
            <a:r>
              <a:rPr lang="sv-SE" b="1" dirty="0"/>
              <a:t> </a:t>
            </a:r>
            <a:r>
              <a:rPr lang="sv-SE" b="1" dirty="0" err="1"/>
              <a:t>group</a:t>
            </a:r>
            <a:endParaRPr lang="sv-SE" b="1" dirty="0"/>
          </a:p>
          <a:p>
            <a:pPr marL="0" indent="0">
              <a:buNone/>
            </a:pPr>
            <a:r>
              <a:rPr lang="sv-SE" dirty="0"/>
              <a:t>Hanna Bäck (Lunds universitet)</a:t>
            </a:r>
          </a:p>
          <a:p>
            <a:pPr marL="0" indent="0">
              <a:buNone/>
            </a:pPr>
            <a:r>
              <a:rPr lang="sv-SE" dirty="0"/>
              <a:t>Jonas Harvard (Mittuniversitetet)</a:t>
            </a:r>
          </a:p>
          <a:p>
            <a:pPr marL="0" indent="0">
              <a:buNone/>
            </a:pPr>
            <a:r>
              <a:rPr lang="sv-SE" dirty="0"/>
              <a:t>Josefin Hägglund (Södertörns högskola)</a:t>
            </a:r>
          </a:p>
          <a:p>
            <a:pPr marL="0" indent="0">
              <a:buNone/>
            </a:pPr>
            <a:r>
              <a:rPr lang="sv-SE" dirty="0"/>
              <a:t>Martin Malsten (</a:t>
            </a:r>
            <a:r>
              <a:rPr lang="sv-SE" dirty="0" err="1"/>
              <a:t>KBLab</a:t>
            </a:r>
            <a:r>
              <a:rPr lang="sv-SE" dirty="0"/>
              <a:t>/KB)</a:t>
            </a:r>
          </a:p>
          <a:p>
            <a:pPr marL="0" indent="0">
              <a:buNone/>
            </a:pPr>
            <a:r>
              <a:rPr lang="sv-SE" dirty="0"/>
              <a:t>Leif-Jöran Olsson (Språkbanken/Göteborgs universitet)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b="1" dirty="0"/>
              <a:t>International </a:t>
            </a:r>
            <a:r>
              <a:rPr lang="sv-SE" b="1" dirty="0" err="1"/>
              <a:t>advisory</a:t>
            </a:r>
            <a:r>
              <a:rPr lang="sv-SE" b="1" dirty="0"/>
              <a:t> </a:t>
            </a:r>
            <a:r>
              <a:rPr lang="sv-SE" b="1" dirty="0" err="1"/>
              <a:t>group</a:t>
            </a:r>
            <a:endParaRPr lang="sv-SE" b="1" dirty="0"/>
          </a:p>
          <a:p>
            <a:pPr marL="0" indent="0">
              <a:buNone/>
            </a:pPr>
            <a:r>
              <a:rPr lang="sv-SE" dirty="0"/>
              <a:t>Jo </a:t>
            </a:r>
            <a:r>
              <a:rPr lang="sv-SE" dirty="0" err="1"/>
              <a:t>Guldi</a:t>
            </a:r>
            <a:r>
              <a:rPr lang="sv-SE" dirty="0"/>
              <a:t> (Southern </a:t>
            </a:r>
            <a:r>
              <a:rPr lang="sv-SE" dirty="0" err="1"/>
              <a:t>Methodist</a:t>
            </a:r>
            <a:r>
              <a:rPr lang="sv-SE" dirty="0"/>
              <a:t> University)</a:t>
            </a:r>
          </a:p>
          <a:p>
            <a:pPr marL="0" indent="0">
              <a:buNone/>
            </a:pPr>
            <a:r>
              <a:rPr lang="sv-SE" dirty="0"/>
              <a:t>Eero Hyvönen (Aalto University)</a:t>
            </a:r>
          </a:p>
          <a:p>
            <a:pPr marL="0" indent="0">
              <a:buNone/>
            </a:pPr>
            <a:r>
              <a:rPr lang="sv-SE" dirty="0"/>
              <a:t>Pasi Ihalainen (University </a:t>
            </a:r>
            <a:r>
              <a:rPr lang="sv-SE" dirty="0" err="1"/>
              <a:t>of</a:t>
            </a:r>
            <a:r>
              <a:rPr lang="sv-SE" dirty="0"/>
              <a:t> Jyväskylä)</a:t>
            </a:r>
          </a:p>
          <a:p>
            <a:pPr marL="0" indent="0">
              <a:buNone/>
            </a:pPr>
            <a:r>
              <a:rPr lang="sv-SE" dirty="0"/>
              <a:t>Maciej </a:t>
            </a:r>
            <a:r>
              <a:rPr lang="sv-SE" dirty="0" err="1"/>
              <a:t>Ogrodniczuk</a:t>
            </a:r>
            <a:r>
              <a:rPr lang="sv-SE" dirty="0"/>
              <a:t> (Polish Academy </a:t>
            </a:r>
            <a:r>
              <a:rPr lang="sv-SE" dirty="0" err="1"/>
              <a:t>of</a:t>
            </a:r>
            <a:r>
              <a:rPr lang="sv-SE" dirty="0"/>
              <a:t> Sciences)</a:t>
            </a:r>
          </a:p>
          <a:p>
            <a:pPr marL="0" indent="0">
              <a:buNone/>
            </a:pPr>
            <a:r>
              <a:rPr lang="sv-SE" dirty="0"/>
              <a:t>Paul </a:t>
            </a:r>
            <a:r>
              <a:rPr lang="sv-SE" dirty="0" err="1"/>
              <a:t>Seaward</a:t>
            </a:r>
            <a:r>
              <a:rPr lang="sv-SE" dirty="0"/>
              <a:t> (</a:t>
            </a:r>
            <a:r>
              <a:rPr lang="sv-SE" dirty="0" err="1"/>
              <a:t>History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Parliament</a:t>
            </a:r>
            <a:r>
              <a:rPr lang="sv-SE" dirty="0"/>
              <a:t> Trust)</a:t>
            </a:r>
          </a:p>
        </p:txBody>
      </p:sp>
    </p:spTree>
    <p:extLst>
      <p:ext uri="{BB962C8B-B14F-4D97-AF65-F5344CB8AC3E}">
        <p14:creationId xmlns:p14="http://schemas.microsoft.com/office/powerpoint/2010/main" val="1436600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06FAC7-1309-5D04-AFB0-00E5DDA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packages</a:t>
            </a:r>
            <a:r>
              <a:rPr lang="sv-SE" dirty="0"/>
              <a:t> (WP1–5)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26D142C-D034-FC53-8113-380C39142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sv-SE" dirty="0"/>
              <a:t>WP1 – </a:t>
            </a:r>
            <a:r>
              <a:rPr lang="sv-SE" dirty="0" err="1"/>
              <a:t>annotate</a:t>
            </a:r>
            <a:r>
              <a:rPr lang="sv-SE" dirty="0"/>
              <a:t> persons and </a:t>
            </a:r>
            <a:r>
              <a:rPr lang="sv-SE" dirty="0" err="1"/>
              <a:t>content</a:t>
            </a:r>
            <a:r>
              <a:rPr lang="sv-SE" dirty="0"/>
              <a:t> in the </a:t>
            </a:r>
            <a:r>
              <a:rPr lang="sv-SE" dirty="0" err="1"/>
              <a:t>parliamentary</a:t>
            </a:r>
            <a:r>
              <a:rPr lang="sv-SE" dirty="0"/>
              <a:t> data.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sv-S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sv-SE" dirty="0"/>
              <a:t>WP2 – </a:t>
            </a:r>
            <a:r>
              <a:rPr lang="sv-SE" dirty="0" err="1"/>
              <a:t>build</a:t>
            </a:r>
            <a:r>
              <a:rPr lang="sv-SE" dirty="0"/>
              <a:t> a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metadata for all </a:t>
            </a:r>
            <a:r>
              <a:rPr lang="sv-SE" dirty="0" err="1"/>
              <a:t>members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parliament</a:t>
            </a:r>
            <a:r>
              <a:rPr lang="sv-SE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sv-S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sv-SE" dirty="0"/>
              <a:t>WP3 – </a:t>
            </a:r>
            <a:r>
              <a:rPr lang="sv-SE" dirty="0" err="1"/>
              <a:t>create</a:t>
            </a:r>
            <a:r>
              <a:rPr lang="sv-SE" dirty="0"/>
              <a:t> an </a:t>
            </a:r>
            <a:r>
              <a:rPr lang="sv-SE" dirty="0" err="1"/>
              <a:t>infrastructure</a:t>
            </a:r>
            <a:r>
              <a:rPr lang="sv-SE" dirty="0"/>
              <a:t>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MPs</a:t>
            </a:r>
            <a:r>
              <a:rPr lang="sv-SE" dirty="0"/>
              <a:t> in the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linked</a:t>
            </a:r>
            <a:r>
              <a:rPr lang="sv-SE" dirty="0"/>
              <a:t> to </a:t>
            </a:r>
            <a:r>
              <a:rPr lang="sv-SE" dirty="0" err="1"/>
              <a:t>related</a:t>
            </a:r>
            <a:r>
              <a:rPr lang="sv-SE" dirty="0"/>
              <a:t> </a:t>
            </a:r>
            <a:r>
              <a:rPr lang="sv-SE" dirty="0" err="1"/>
              <a:t>parliamentary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sv-S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sv-SE" dirty="0"/>
              <a:t>WP4 – </a:t>
            </a:r>
            <a:r>
              <a:rPr lang="sv-SE" dirty="0" err="1"/>
              <a:t>align</a:t>
            </a:r>
            <a:r>
              <a:rPr lang="sv-SE" dirty="0"/>
              <a:t> the </a:t>
            </a:r>
            <a:r>
              <a:rPr lang="sv-SE" dirty="0" err="1"/>
              <a:t>annotated</a:t>
            </a:r>
            <a:r>
              <a:rPr lang="sv-SE" dirty="0"/>
              <a:t> </a:t>
            </a:r>
            <a:r>
              <a:rPr lang="sv-SE" dirty="0" err="1"/>
              <a:t>parliamentary</a:t>
            </a:r>
            <a:r>
              <a:rPr lang="sv-SE" dirty="0"/>
              <a:t> corpus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ParlaMint</a:t>
            </a:r>
            <a:r>
              <a:rPr lang="sv-SE" dirty="0"/>
              <a:t> – an international </a:t>
            </a:r>
            <a:r>
              <a:rPr lang="sv-SE" dirty="0" err="1"/>
              <a:t>infrastructure</a:t>
            </a:r>
            <a:r>
              <a:rPr lang="sv-SE" dirty="0"/>
              <a:t> standard for the annotation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parliamentary</a:t>
            </a:r>
            <a:r>
              <a:rPr lang="sv-SE" dirty="0"/>
              <a:t> data, </a:t>
            </a:r>
            <a:r>
              <a:rPr lang="sv-SE" dirty="0" err="1"/>
              <a:t>enabling</a:t>
            </a:r>
            <a:r>
              <a:rPr lang="sv-SE" dirty="0"/>
              <a:t> international researchers to </a:t>
            </a:r>
            <a:r>
              <a:rPr lang="sv-SE" dirty="0" err="1"/>
              <a:t>conduct</a:t>
            </a:r>
            <a:r>
              <a:rPr lang="sv-SE" dirty="0"/>
              <a:t> </a:t>
            </a:r>
            <a:r>
              <a:rPr lang="sv-SE" dirty="0" err="1"/>
              <a:t>comparative</a:t>
            </a:r>
            <a:r>
              <a:rPr lang="sv-SE" dirty="0"/>
              <a:t> studies </a:t>
            </a:r>
            <a:r>
              <a:rPr lang="sv-SE" dirty="0" err="1"/>
              <a:t>of</a:t>
            </a:r>
            <a:r>
              <a:rPr lang="sv-SE" dirty="0"/>
              <a:t> national </a:t>
            </a:r>
            <a:r>
              <a:rPr lang="sv-SE" dirty="0" err="1"/>
              <a:t>parliaments</a:t>
            </a:r>
            <a:r>
              <a:rPr lang="sv-SE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sv-S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sv-SE" dirty="0"/>
              <a:t>WP5 – </a:t>
            </a:r>
            <a:r>
              <a:rPr lang="sv-SE" dirty="0" err="1"/>
              <a:t>integrate</a:t>
            </a:r>
            <a:r>
              <a:rPr lang="sv-SE" dirty="0"/>
              <a:t> the SWERIK corpus </a:t>
            </a:r>
            <a:r>
              <a:rPr lang="sv-SE" dirty="0" err="1"/>
              <a:t>into</a:t>
            </a:r>
            <a:r>
              <a:rPr lang="sv-SE" dirty="0"/>
              <a:t> the </a:t>
            </a:r>
            <a:r>
              <a:rPr lang="sv-SE" dirty="0" err="1"/>
              <a:t>Riksdag's</a:t>
            </a:r>
            <a:r>
              <a:rPr lang="sv-SE" dirty="0"/>
              <a:t> web and </a:t>
            </a:r>
            <a:r>
              <a:rPr lang="sv-SE" dirty="0" err="1"/>
              <a:t>facilitate</a:t>
            </a:r>
            <a:r>
              <a:rPr lang="sv-SE" dirty="0"/>
              <a:t> the </a:t>
            </a:r>
            <a:r>
              <a:rPr lang="sv-SE" dirty="0" err="1"/>
              <a:t>usability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corpus for </a:t>
            </a:r>
            <a:r>
              <a:rPr lang="sv-SE" dirty="0" err="1"/>
              <a:t>various</a:t>
            </a:r>
            <a:r>
              <a:rPr lang="sv-SE" dirty="0"/>
              <a:t> </a:t>
            </a:r>
            <a:r>
              <a:rPr lang="sv-SE" dirty="0" err="1"/>
              <a:t>users</a:t>
            </a:r>
            <a:r>
              <a:rPr lang="sv-SE" dirty="0"/>
              <a:t> </a:t>
            </a:r>
            <a:r>
              <a:rPr lang="sv-SE" dirty="0" err="1"/>
              <a:t>both</a:t>
            </a:r>
            <a:r>
              <a:rPr lang="sv-SE" dirty="0"/>
              <a:t> inside and </a:t>
            </a:r>
            <a:r>
              <a:rPr lang="sv-SE" dirty="0" err="1"/>
              <a:t>outside</a:t>
            </a:r>
            <a:r>
              <a:rPr lang="sv-SE" dirty="0"/>
              <a:t> </a:t>
            </a:r>
            <a:r>
              <a:rPr lang="sv-SE" dirty="0" err="1"/>
              <a:t>academia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602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 3">
            <a:extLst>
              <a:ext uri="{FF2B5EF4-FFF2-40B4-BE49-F238E27FC236}">
                <a16:creationId xmlns:a16="http://schemas.microsoft.com/office/drawing/2014/main" id="{CF6DF16A-DDEC-B148-BF09-C0DFCB0ECEF3}"/>
              </a:ext>
            </a:extLst>
          </p:cNvPr>
          <p:cNvSpPr/>
          <p:nvPr/>
        </p:nvSpPr>
        <p:spPr>
          <a:xfrm>
            <a:off x="4649969" y="2372776"/>
            <a:ext cx="2715850" cy="21124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SWERIK – </a:t>
            </a:r>
            <a:r>
              <a:rPr lang="sv-SE" sz="1400" b="1" dirty="0" err="1">
                <a:solidFill>
                  <a:schemeClr val="tx1"/>
                </a:solidFill>
              </a:rPr>
              <a:t>Aims</a:t>
            </a:r>
            <a:r>
              <a:rPr lang="sv-SE" sz="1400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sv-SE" sz="1400" dirty="0">
                <a:solidFill>
                  <a:schemeClr val="tx1"/>
                </a:solidFill>
              </a:rPr>
              <a:t>1. </a:t>
            </a:r>
            <a:r>
              <a:rPr lang="sv-SE" sz="1400" dirty="0" err="1">
                <a:solidFill>
                  <a:schemeClr val="tx1"/>
                </a:solidFill>
              </a:rPr>
              <a:t>Linked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open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parliamentary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documents</a:t>
            </a:r>
            <a:r>
              <a:rPr lang="sv-SE" sz="1400" dirty="0">
                <a:solidFill>
                  <a:schemeClr val="tx1"/>
                </a:solidFill>
              </a:rPr>
              <a:t> 1867–</a:t>
            </a:r>
            <a:r>
              <a:rPr lang="sv-SE" sz="1400" dirty="0" err="1">
                <a:solidFill>
                  <a:schemeClr val="tx1"/>
                </a:solidFill>
              </a:rPr>
              <a:t>today</a:t>
            </a:r>
            <a:endParaRPr lang="sv-SE" sz="1400" dirty="0">
              <a:solidFill>
                <a:schemeClr val="tx1"/>
              </a:solidFill>
            </a:endParaRPr>
          </a:p>
          <a:p>
            <a:pPr algn="ctr"/>
            <a:r>
              <a:rPr lang="sv-SE" sz="1400" dirty="0">
                <a:solidFill>
                  <a:schemeClr val="tx1"/>
                </a:solidFill>
              </a:rPr>
              <a:t>2. </a:t>
            </a:r>
            <a:r>
              <a:rPr lang="sv-SE" sz="1400" dirty="0" err="1">
                <a:solidFill>
                  <a:schemeClr val="tx1"/>
                </a:solidFill>
              </a:rPr>
              <a:t>Backbone</a:t>
            </a:r>
            <a:r>
              <a:rPr lang="sv-SE" sz="1400" dirty="0">
                <a:solidFill>
                  <a:schemeClr val="tx1"/>
                </a:solidFill>
              </a:rPr>
              <a:t> for </a:t>
            </a:r>
            <a:r>
              <a:rPr lang="sv-SE" sz="1400" dirty="0" err="1">
                <a:solidFill>
                  <a:schemeClr val="tx1"/>
                </a:solidFill>
              </a:rPr>
              <a:t>open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user</a:t>
            </a:r>
            <a:r>
              <a:rPr lang="sv-SE" sz="1400" dirty="0">
                <a:solidFill>
                  <a:schemeClr val="tx1"/>
                </a:solidFill>
              </a:rPr>
              <a:t> interfaces</a:t>
            </a:r>
          </a:p>
          <a:p>
            <a:pPr algn="ctr"/>
            <a:r>
              <a:rPr lang="sv-SE" sz="1400" dirty="0">
                <a:solidFill>
                  <a:schemeClr val="tx1"/>
                </a:solidFill>
              </a:rPr>
              <a:t>3. </a:t>
            </a:r>
            <a:r>
              <a:rPr lang="sv-SE" sz="1400" dirty="0" err="1">
                <a:solidFill>
                  <a:schemeClr val="tx1"/>
                </a:solidFill>
              </a:rPr>
              <a:t>Wikidata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collaboration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1357EDAB-9FE6-A646-884E-9820F77C6B7A}"/>
              </a:ext>
            </a:extLst>
          </p:cNvPr>
          <p:cNvSpPr/>
          <p:nvPr/>
        </p:nvSpPr>
        <p:spPr>
          <a:xfrm>
            <a:off x="2423884" y="152400"/>
            <a:ext cx="7271657" cy="449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Project </a:t>
            </a:r>
            <a:r>
              <a:rPr lang="sv-SE" dirty="0" err="1">
                <a:solidFill>
                  <a:schemeClr val="tx1"/>
                </a:solidFill>
              </a:rPr>
              <a:t>group</a:t>
            </a:r>
            <a:r>
              <a:rPr lang="sv-SE" dirty="0">
                <a:solidFill>
                  <a:schemeClr val="tx1"/>
                </a:solidFill>
              </a:rPr>
              <a:t>: PI, </a:t>
            </a:r>
            <a:r>
              <a:rPr lang="sv-SE" dirty="0" err="1">
                <a:solidFill>
                  <a:schemeClr val="tx1"/>
                </a:solidFill>
              </a:rPr>
              <a:t>machine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learning</a:t>
            </a:r>
            <a:r>
              <a:rPr lang="sv-SE" dirty="0">
                <a:solidFill>
                  <a:schemeClr val="tx1"/>
                </a:solidFill>
              </a:rPr>
              <a:t> expert, corpus curator, Riksdag </a:t>
            </a:r>
            <a:r>
              <a:rPr lang="sv-SE" dirty="0" err="1">
                <a:solidFill>
                  <a:schemeClr val="tx1"/>
                </a:solidFill>
              </a:rPr>
              <a:t>Library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2E09D0F0-56FD-674B-A45C-571DF8067C91}"/>
              </a:ext>
            </a:extLst>
          </p:cNvPr>
          <p:cNvSpPr/>
          <p:nvPr/>
        </p:nvSpPr>
        <p:spPr>
          <a:xfrm>
            <a:off x="2425348" y="5751627"/>
            <a:ext cx="2401159" cy="1058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User </a:t>
            </a:r>
            <a:r>
              <a:rPr lang="sv-SE" sz="1400" b="1" dirty="0" err="1">
                <a:solidFill>
                  <a:schemeClr val="tx1"/>
                </a:solidFill>
              </a:rPr>
              <a:t>groups</a:t>
            </a:r>
            <a:r>
              <a:rPr lang="sv-SE" sz="1400" b="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sv-SE" sz="1400" dirty="0">
                <a:solidFill>
                  <a:schemeClr val="tx1"/>
                </a:solidFill>
              </a:rPr>
              <a:t>Researchers</a:t>
            </a:r>
          </a:p>
          <a:p>
            <a:pPr algn="ctr"/>
            <a:r>
              <a:rPr lang="sv-SE" sz="1400" dirty="0">
                <a:solidFill>
                  <a:schemeClr val="tx1"/>
                </a:solidFill>
              </a:rPr>
              <a:t>Citizens &amp; journalists</a:t>
            </a:r>
          </a:p>
          <a:p>
            <a:pPr algn="ctr"/>
            <a:r>
              <a:rPr lang="sv-SE" sz="1400" dirty="0" err="1">
                <a:solidFill>
                  <a:schemeClr val="tx1"/>
                </a:solidFill>
              </a:rPr>
              <a:t>Parliamentarians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89F05780-0233-1A44-A5A8-613012A9C82E}"/>
              </a:ext>
            </a:extLst>
          </p:cNvPr>
          <p:cNvSpPr/>
          <p:nvPr/>
        </p:nvSpPr>
        <p:spPr>
          <a:xfrm>
            <a:off x="7486650" y="5736149"/>
            <a:ext cx="2280002" cy="1058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Continuing</a:t>
            </a:r>
            <a:r>
              <a:rPr lang="sv-SE" sz="1400" b="1" dirty="0">
                <a:solidFill>
                  <a:schemeClr val="tx1"/>
                </a:solidFill>
              </a:rPr>
              <a:t> corpus </a:t>
            </a:r>
            <a:r>
              <a:rPr lang="sv-SE" sz="1400" b="1" dirty="0" err="1">
                <a:solidFill>
                  <a:schemeClr val="tx1"/>
                </a:solidFill>
              </a:rPr>
              <a:t>curation</a:t>
            </a:r>
            <a:r>
              <a:rPr lang="sv-SE" sz="1400" b="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sv-SE" sz="1400" dirty="0">
                <a:solidFill>
                  <a:schemeClr val="tx1"/>
                </a:solidFill>
              </a:rPr>
              <a:t>Research </a:t>
            </a:r>
            <a:r>
              <a:rPr lang="sv-SE" sz="1400" dirty="0" err="1">
                <a:solidFill>
                  <a:schemeClr val="tx1"/>
                </a:solidFill>
              </a:rPr>
              <a:t>projects</a:t>
            </a:r>
            <a:endParaRPr lang="sv-SE" sz="1400" dirty="0">
              <a:solidFill>
                <a:schemeClr val="tx1"/>
              </a:solidFill>
            </a:endParaRPr>
          </a:p>
          <a:p>
            <a:pPr algn="ctr"/>
            <a:r>
              <a:rPr lang="sv-SE" sz="1400" dirty="0" err="1">
                <a:solidFill>
                  <a:schemeClr val="tx1"/>
                </a:solidFill>
              </a:rPr>
              <a:t>Wikipedia</a:t>
            </a:r>
            <a:r>
              <a:rPr lang="sv-SE" sz="1400" dirty="0">
                <a:solidFill>
                  <a:schemeClr val="tx1"/>
                </a:solidFill>
              </a:rPr>
              <a:t>/</a:t>
            </a:r>
            <a:r>
              <a:rPr lang="sv-SE" sz="1400" dirty="0" err="1">
                <a:solidFill>
                  <a:schemeClr val="tx1"/>
                </a:solidFill>
              </a:rPr>
              <a:t>Wikidata</a:t>
            </a:r>
            <a:endParaRPr lang="sv-SE" sz="1400" dirty="0">
              <a:solidFill>
                <a:schemeClr val="tx1"/>
              </a:solidFill>
            </a:endParaRPr>
          </a:p>
          <a:p>
            <a:pPr algn="ctr"/>
            <a:r>
              <a:rPr lang="sv-SE" sz="1400" dirty="0">
                <a:solidFill>
                  <a:schemeClr val="tx1"/>
                </a:solidFill>
              </a:rPr>
              <a:t>Riksdag </a:t>
            </a:r>
            <a:r>
              <a:rPr lang="sv-SE" sz="1400" dirty="0" err="1">
                <a:solidFill>
                  <a:schemeClr val="tx1"/>
                </a:solidFill>
              </a:rPr>
              <a:t>Library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25" name="textruta 24">
            <a:extLst>
              <a:ext uri="{FF2B5EF4-FFF2-40B4-BE49-F238E27FC236}">
                <a16:creationId xmlns:a16="http://schemas.microsoft.com/office/drawing/2014/main" id="{3F74F9B2-F814-E245-824C-89859C5FEE0E}"/>
              </a:ext>
            </a:extLst>
          </p:cNvPr>
          <p:cNvSpPr txBox="1"/>
          <p:nvPr/>
        </p:nvSpPr>
        <p:spPr>
          <a:xfrm rot="5400000">
            <a:off x="503976" y="3208442"/>
            <a:ext cx="42091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International </a:t>
            </a:r>
            <a:r>
              <a:rPr lang="sv-SE" dirty="0" err="1"/>
              <a:t>advisory</a:t>
            </a:r>
            <a:r>
              <a:rPr lang="sv-SE" dirty="0"/>
              <a:t> board</a:t>
            </a:r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7F1251F0-C052-E543-9A41-C3DB6E18987C}"/>
              </a:ext>
            </a:extLst>
          </p:cNvPr>
          <p:cNvSpPr txBox="1"/>
          <p:nvPr/>
        </p:nvSpPr>
        <p:spPr>
          <a:xfrm rot="5400000">
            <a:off x="7453868" y="3208443"/>
            <a:ext cx="42091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 err="1"/>
              <a:t>Domestic</a:t>
            </a:r>
            <a:r>
              <a:rPr lang="sv-SE" dirty="0"/>
              <a:t> </a:t>
            </a:r>
            <a:r>
              <a:rPr lang="sv-SE" dirty="0" err="1"/>
              <a:t>advisory</a:t>
            </a:r>
            <a:r>
              <a:rPr lang="sv-SE" dirty="0"/>
              <a:t> board</a:t>
            </a:r>
          </a:p>
        </p:txBody>
      </p:sp>
      <p:sp>
        <p:nvSpPr>
          <p:cNvPr id="38" name="textruta 37">
            <a:extLst>
              <a:ext uri="{FF2B5EF4-FFF2-40B4-BE49-F238E27FC236}">
                <a16:creationId xmlns:a16="http://schemas.microsoft.com/office/drawing/2014/main" id="{54DF62CD-8916-1249-ADDD-166DE6EBA06F}"/>
              </a:ext>
            </a:extLst>
          </p:cNvPr>
          <p:cNvSpPr txBox="1"/>
          <p:nvPr/>
        </p:nvSpPr>
        <p:spPr>
          <a:xfrm>
            <a:off x="2191657" y="71120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 </a:t>
            </a:r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D33259FA-63D8-B945-87B7-286816B22076}"/>
              </a:ext>
            </a:extLst>
          </p:cNvPr>
          <p:cNvCxnSpPr>
            <a:cxnSpLocks/>
          </p:cNvCxnSpPr>
          <p:nvPr/>
        </p:nvCxnSpPr>
        <p:spPr>
          <a:xfrm>
            <a:off x="4504787" y="2798952"/>
            <a:ext cx="297369" cy="17911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k pil 20">
            <a:extLst>
              <a:ext uri="{FF2B5EF4-FFF2-40B4-BE49-F238E27FC236}">
                <a16:creationId xmlns:a16="http://schemas.microsoft.com/office/drawing/2014/main" id="{936413A4-4C5B-7A4C-B7B6-E24AE831040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94939" y="2019739"/>
            <a:ext cx="12955" cy="35303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 26">
            <a:extLst>
              <a:ext uri="{FF2B5EF4-FFF2-40B4-BE49-F238E27FC236}">
                <a16:creationId xmlns:a16="http://schemas.microsoft.com/office/drawing/2014/main" id="{6E12FAEE-8349-3741-A19B-CE170EA0B29B}"/>
              </a:ext>
            </a:extLst>
          </p:cNvPr>
          <p:cNvCxnSpPr>
            <a:cxnSpLocks/>
          </p:cNvCxnSpPr>
          <p:nvPr/>
        </p:nvCxnSpPr>
        <p:spPr>
          <a:xfrm flipH="1">
            <a:off x="7224045" y="2823815"/>
            <a:ext cx="262605" cy="15425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ak pil 30">
            <a:extLst>
              <a:ext uri="{FF2B5EF4-FFF2-40B4-BE49-F238E27FC236}">
                <a16:creationId xmlns:a16="http://schemas.microsoft.com/office/drawing/2014/main" id="{B3B8C059-BD6E-BF4D-B0C0-423005C278A7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4724100" y="4175862"/>
            <a:ext cx="323596" cy="49152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A968C5CA-4920-3449-B8C8-F032D91A4B01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6968092" y="4175862"/>
            <a:ext cx="262605" cy="50792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 33">
            <a:extLst>
              <a:ext uri="{FF2B5EF4-FFF2-40B4-BE49-F238E27FC236}">
                <a16:creationId xmlns:a16="http://schemas.microsoft.com/office/drawing/2014/main" id="{DB300EA4-FA3D-DB4C-8686-2C34024AB0A1}"/>
              </a:ext>
            </a:extLst>
          </p:cNvPr>
          <p:cNvSpPr/>
          <p:nvPr/>
        </p:nvSpPr>
        <p:spPr>
          <a:xfrm>
            <a:off x="3270027" y="1212216"/>
            <a:ext cx="5579370" cy="4209144"/>
          </a:xfrm>
          <a:prstGeom prst="ellipse">
            <a:avLst/>
          </a:prstGeom>
          <a:noFill/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Rektangel med rundade hörn 38">
            <a:extLst>
              <a:ext uri="{FF2B5EF4-FFF2-40B4-BE49-F238E27FC236}">
                <a16:creationId xmlns:a16="http://schemas.microsoft.com/office/drawing/2014/main" id="{A91E6D1A-EFB6-6B4E-8203-D1B7B440D1D7}"/>
              </a:ext>
            </a:extLst>
          </p:cNvPr>
          <p:cNvSpPr/>
          <p:nvPr/>
        </p:nvSpPr>
        <p:spPr>
          <a:xfrm>
            <a:off x="5129214" y="1080533"/>
            <a:ext cx="1871662" cy="9392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sz="1400" b="1" dirty="0">
                <a:solidFill>
                  <a:schemeClr val="tx1"/>
                </a:solidFill>
              </a:rPr>
              <a:t>WP2</a:t>
            </a:r>
          </a:p>
          <a:p>
            <a:pPr lvl="0" algn="ctr"/>
            <a:r>
              <a:rPr lang="sv-SE" sz="1400" dirty="0" err="1">
                <a:solidFill>
                  <a:schemeClr val="tx1"/>
                </a:solidFill>
              </a:rPr>
              <a:t>Build</a:t>
            </a:r>
            <a:r>
              <a:rPr lang="sv-SE" sz="1400" dirty="0">
                <a:solidFill>
                  <a:schemeClr val="tx1"/>
                </a:solidFill>
              </a:rPr>
              <a:t> a </a:t>
            </a:r>
            <a:r>
              <a:rPr lang="sv-SE" sz="1400" dirty="0" err="1">
                <a:solidFill>
                  <a:schemeClr val="tx1"/>
                </a:solidFill>
              </a:rPr>
              <a:t>database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of</a:t>
            </a:r>
            <a:r>
              <a:rPr lang="sv-SE" sz="1400" dirty="0">
                <a:solidFill>
                  <a:schemeClr val="tx1"/>
                </a:solidFill>
              </a:rPr>
              <a:t> MP metadata</a:t>
            </a:r>
          </a:p>
        </p:txBody>
      </p:sp>
      <p:sp>
        <p:nvSpPr>
          <p:cNvPr id="40" name="Rektangel med rundade hörn 39">
            <a:extLst>
              <a:ext uri="{FF2B5EF4-FFF2-40B4-BE49-F238E27FC236}">
                <a16:creationId xmlns:a16="http://schemas.microsoft.com/office/drawing/2014/main" id="{37F97945-DAAB-E441-8917-BCB343529517}"/>
              </a:ext>
            </a:extLst>
          </p:cNvPr>
          <p:cNvSpPr/>
          <p:nvPr/>
        </p:nvSpPr>
        <p:spPr>
          <a:xfrm>
            <a:off x="6422897" y="4667386"/>
            <a:ext cx="1900237" cy="9020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sz="1400" b="1" dirty="0">
                <a:solidFill>
                  <a:schemeClr val="tx1"/>
                </a:solidFill>
              </a:rPr>
              <a:t>WP5</a:t>
            </a:r>
          </a:p>
          <a:p>
            <a:pPr lvl="0" algn="ctr"/>
            <a:r>
              <a:rPr lang="sv-SE" sz="1400" dirty="0" err="1">
                <a:solidFill>
                  <a:schemeClr val="tx1"/>
                </a:solidFill>
              </a:rPr>
              <a:t>Enable</a:t>
            </a:r>
            <a:r>
              <a:rPr lang="sv-SE" sz="1400" dirty="0">
                <a:solidFill>
                  <a:schemeClr val="tx1"/>
                </a:solidFill>
              </a:rPr>
              <a:t> the SWERIK corpus to be </a:t>
            </a:r>
            <a:r>
              <a:rPr lang="sv-SE" sz="1400" dirty="0" err="1">
                <a:solidFill>
                  <a:schemeClr val="tx1"/>
                </a:solidFill>
              </a:rPr>
              <a:t>utilized</a:t>
            </a:r>
            <a:r>
              <a:rPr lang="sv-SE" sz="1400" dirty="0">
                <a:solidFill>
                  <a:schemeClr val="tx1"/>
                </a:solidFill>
              </a:rPr>
              <a:t> by different </a:t>
            </a:r>
            <a:r>
              <a:rPr lang="sv-SE" sz="1400" dirty="0" err="1">
                <a:solidFill>
                  <a:schemeClr val="tx1"/>
                </a:solidFill>
              </a:rPr>
              <a:t>users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41" name="Rektangel med rundade hörn 40">
            <a:extLst>
              <a:ext uri="{FF2B5EF4-FFF2-40B4-BE49-F238E27FC236}">
                <a16:creationId xmlns:a16="http://schemas.microsoft.com/office/drawing/2014/main" id="{2639D3AD-BBBF-6941-BD72-1E9393C0A1F2}"/>
              </a:ext>
            </a:extLst>
          </p:cNvPr>
          <p:cNvSpPr/>
          <p:nvPr/>
        </p:nvSpPr>
        <p:spPr>
          <a:xfrm>
            <a:off x="3852038" y="4667386"/>
            <a:ext cx="1900237" cy="9020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sz="1400" b="1" dirty="0">
                <a:solidFill>
                  <a:schemeClr val="tx1"/>
                </a:solidFill>
              </a:rPr>
              <a:t>WP4</a:t>
            </a:r>
          </a:p>
          <a:p>
            <a:pPr lvl="0" algn="ctr"/>
            <a:r>
              <a:rPr lang="sv-SE" sz="1400" dirty="0" err="1">
                <a:solidFill>
                  <a:schemeClr val="tx1"/>
                </a:solidFill>
              </a:rPr>
              <a:t>Convert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corpius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into</a:t>
            </a:r>
            <a:r>
              <a:rPr lang="sv-SE" sz="1400" dirty="0">
                <a:solidFill>
                  <a:schemeClr val="tx1"/>
                </a:solidFill>
              </a:rPr>
              <a:t> an international </a:t>
            </a:r>
            <a:r>
              <a:rPr lang="sv-SE" sz="1400" dirty="0" err="1">
                <a:solidFill>
                  <a:schemeClr val="tx1"/>
                </a:solidFill>
              </a:rPr>
              <a:t>markup</a:t>
            </a:r>
            <a:r>
              <a:rPr lang="sv-SE" sz="1400" dirty="0">
                <a:solidFill>
                  <a:schemeClr val="tx1"/>
                </a:solidFill>
              </a:rPr>
              <a:t> standard</a:t>
            </a:r>
          </a:p>
        </p:txBody>
      </p:sp>
      <p:sp>
        <p:nvSpPr>
          <p:cNvPr id="42" name="Rektangel med rundade hörn 41">
            <a:extLst>
              <a:ext uri="{FF2B5EF4-FFF2-40B4-BE49-F238E27FC236}">
                <a16:creationId xmlns:a16="http://schemas.microsoft.com/office/drawing/2014/main" id="{975576A0-6B66-3143-BA97-FF0A1F32F197}"/>
              </a:ext>
            </a:extLst>
          </p:cNvPr>
          <p:cNvSpPr/>
          <p:nvPr/>
        </p:nvSpPr>
        <p:spPr>
          <a:xfrm>
            <a:off x="7486650" y="2372776"/>
            <a:ext cx="1766292" cy="9020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sz="1400" b="1" dirty="0">
                <a:solidFill>
                  <a:schemeClr val="tx1"/>
                </a:solidFill>
              </a:rPr>
              <a:t>WP3</a:t>
            </a:r>
          </a:p>
          <a:p>
            <a:pPr lvl="0" algn="ctr"/>
            <a:r>
              <a:rPr lang="sv-SE" sz="1400" dirty="0">
                <a:solidFill>
                  <a:schemeClr val="tx1"/>
                </a:solidFill>
              </a:rPr>
              <a:t>Link </a:t>
            </a:r>
            <a:r>
              <a:rPr lang="sv-SE" sz="1400" dirty="0" err="1">
                <a:solidFill>
                  <a:schemeClr val="tx1"/>
                </a:solidFill>
              </a:rPr>
              <a:t>MPs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with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parliamentary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documents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43" name="Rektangel med rundade hörn 42">
            <a:extLst>
              <a:ext uri="{FF2B5EF4-FFF2-40B4-BE49-F238E27FC236}">
                <a16:creationId xmlns:a16="http://schemas.microsoft.com/office/drawing/2014/main" id="{57697DAC-A39C-5941-A36F-758ACB5DAEB2}"/>
              </a:ext>
            </a:extLst>
          </p:cNvPr>
          <p:cNvSpPr/>
          <p:nvPr/>
        </p:nvSpPr>
        <p:spPr>
          <a:xfrm>
            <a:off x="2939058" y="2347913"/>
            <a:ext cx="1590080" cy="9020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sz="1400" b="1" dirty="0">
                <a:solidFill>
                  <a:schemeClr val="tx1"/>
                </a:solidFill>
              </a:rPr>
              <a:t>WP1</a:t>
            </a:r>
          </a:p>
          <a:p>
            <a:pPr lvl="0" algn="ctr"/>
            <a:r>
              <a:rPr lang="sv-SE" sz="1400" dirty="0" err="1">
                <a:solidFill>
                  <a:schemeClr val="tx1"/>
                </a:solidFill>
              </a:rPr>
              <a:t>Curate</a:t>
            </a:r>
            <a:r>
              <a:rPr lang="sv-SE" sz="1400" dirty="0">
                <a:solidFill>
                  <a:schemeClr val="tx1"/>
                </a:solidFill>
              </a:rPr>
              <a:t> and mark </a:t>
            </a:r>
            <a:r>
              <a:rPr lang="sv-SE" sz="1400" dirty="0" err="1">
                <a:solidFill>
                  <a:schemeClr val="tx1"/>
                </a:solidFill>
              </a:rPr>
              <a:t>up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parliamentary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documents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54" name="Upp-ned 53">
            <a:extLst>
              <a:ext uri="{FF2B5EF4-FFF2-40B4-BE49-F238E27FC236}">
                <a16:creationId xmlns:a16="http://schemas.microsoft.com/office/drawing/2014/main" id="{6AAC6EAC-908C-2E42-BA6D-518FA1C98FDA}"/>
              </a:ext>
            </a:extLst>
          </p:cNvPr>
          <p:cNvSpPr/>
          <p:nvPr/>
        </p:nvSpPr>
        <p:spPr>
          <a:xfrm>
            <a:off x="2498894" y="602343"/>
            <a:ext cx="219306" cy="686193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Upp-ned 54">
            <a:extLst>
              <a:ext uri="{FF2B5EF4-FFF2-40B4-BE49-F238E27FC236}">
                <a16:creationId xmlns:a16="http://schemas.microsoft.com/office/drawing/2014/main" id="{FFA053D0-D5D9-8F41-8DB9-D40C87DE91E6}"/>
              </a:ext>
            </a:extLst>
          </p:cNvPr>
          <p:cNvSpPr/>
          <p:nvPr/>
        </p:nvSpPr>
        <p:spPr>
          <a:xfrm>
            <a:off x="9444128" y="596836"/>
            <a:ext cx="219306" cy="686193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7" name="Kurva 56">
            <a:extLst>
              <a:ext uri="{FF2B5EF4-FFF2-40B4-BE49-F238E27FC236}">
                <a16:creationId xmlns:a16="http://schemas.microsoft.com/office/drawing/2014/main" id="{5FF674DC-A140-DE42-BEFD-97CE7714A231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rot="10800000" flipV="1">
            <a:off x="3625929" y="3428999"/>
            <a:ext cx="1024041" cy="2322627"/>
          </a:xfrm>
          <a:prstGeom prst="curvedConnector2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Kurva 58">
            <a:extLst>
              <a:ext uri="{FF2B5EF4-FFF2-40B4-BE49-F238E27FC236}">
                <a16:creationId xmlns:a16="http://schemas.microsoft.com/office/drawing/2014/main" id="{E936D202-CCC7-214A-82AA-38C81AAB8BAB}"/>
              </a:ext>
            </a:extLst>
          </p:cNvPr>
          <p:cNvCxnSpPr>
            <a:cxnSpLocks/>
            <a:stCxn id="14" idx="0"/>
            <a:endCxn id="4" idx="6"/>
          </p:cNvCxnSpPr>
          <p:nvPr/>
        </p:nvCxnSpPr>
        <p:spPr>
          <a:xfrm rot="16200000" flipV="1">
            <a:off x="6842661" y="3952159"/>
            <a:ext cx="2307149" cy="1260832"/>
          </a:xfrm>
          <a:prstGeom prst="curvedConnector2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ak 60">
            <a:extLst>
              <a:ext uri="{FF2B5EF4-FFF2-40B4-BE49-F238E27FC236}">
                <a16:creationId xmlns:a16="http://schemas.microsoft.com/office/drawing/2014/main" id="{07A57DC9-2628-E04D-A5C7-7B03724510AA}"/>
              </a:ext>
            </a:extLst>
          </p:cNvPr>
          <p:cNvCxnSpPr/>
          <p:nvPr/>
        </p:nvCxnSpPr>
        <p:spPr>
          <a:xfrm>
            <a:off x="257175" y="5716968"/>
            <a:ext cx="1157288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61">
            <a:extLst>
              <a:ext uri="{FF2B5EF4-FFF2-40B4-BE49-F238E27FC236}">
                <a16:creationId xmlns:a16="http://schemas.microsoft.com/office/drawing/2014/main" id="{259D0A87-2347-394A-BC63-4742489320FC}"/>
              </a:ext>
            </a:extLst>
          </p:cNvPr>
          <p:cNvCxnSpPr/>
          <p:nvPr/>
        </p:nvCxnSpPr>
        <p:spPr>
          <a:xfrm>
            <a:off x="252540" y="866518"/>
            <a:ext cx="1157288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ak 62">
            <a:extLst>
              <a:ext uri="{FF2B5EF4-FFF2-40B4-BE49-F238E27FC236}">
                <a16:creationId xmlns:a16="http://schemas.microsoft.com/office/drawing/2014/main" id="{3CC00F75-2608-1049-B675-4541C7108943}"/>
              </a:ext>
            </a:extLst>
          </p:cNvPr>
          <p:cNvCxnSpPr/>
          <p:nvPr/>
        </p:nvCxnSpPr>
        <p:spPr>
          <a:xfrm>
            <a:off x="257175" y="4175862"/>
            <a:ext cx="1157288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ruta 63">
            <a:extLst>
              <a:ext uri="{FF2B5EF4-FFF2-40B4-BE49-F238E27FC236}">
                <a16:creationId xmlns:a16="http://schemas.microsoft.com/office/drawing/2014/main" id="{CE6619FC-A0BA-2844-B4F3-92560A9279EE}"/>
              </a:ext>
            </a:extLst>
          </p:cNvPr>
          <p:cNvSpPr txBox="1"/>
          <p:nvPr/>
        </p:nvSpPr>
        <p:spPr>
          <a:xfrm>
            <a:off x="257175" y="5900738"/>
            <a:ext cx="115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the </a:t>
            </a:r>
            <a:r>
              <a:rPr lang="sv-SE" dirty="0" err="1"/>
              <a:t>project</a:t>
            </a:r>
            <a:endParaRPr lang="sv-SE" dirty="0"/>
          </a:p>
        </p:txBody>
      </p:sp>
      <p:sp>
        <p:nvSpPr>
          <p:cNvPr id="65" name="textruta 64">
            <a:extLst>
              <a:ext uri="{FF2B5EF4-FFF2-40B4-BE49-F238E27FC236}">
                <a16:creationId xmlns:a16="http://schemas.microsoft.com/office/drawing/2014/main" id="{3134C892-0D3E-084A-A989-4481907743AC}"/>
              </a:ext>
            </a:extLst>
          </p:cNvPr>
          <p:cNvSpPr txBox="1"/>
          <p:nvPr/>
        </p:nvSpPr>
        <p:spPr>
          <a:xfrm>
            <a:off x="252540" y="2347913"/>
            <a:ext cx="11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Year</a:t>
            </a:r>
            <a:r>
              <a:rPr lang="sv-SE" dirty="0"/>
              <a:t> 1–2</a:t>
            </a:r>
          </a:p>
        </p:txBody>
      </p:sp>
      <p:sp>
        <p:nvSpPr>
          <p:cNvPr id="66" name="textruta 65">
            <a:extLst>
              <a:ext uri="{FF2B5EF4-FFF2-40B4-BE49-F238E27FC236}">
                <a16:creationId xmlns:a16="http://schemas.microsoft.com/office/drawing/2014/main" id="{F46ED315-C96A-5643-83BF-535E132E03CD}"/>
              </a:ext>
            </a:extLst>
          </p:cNvPr>
          <p:cNvSpPr txBox="1"/>
          <p:nvPr/>
        </p:nvSpPr>
        <p:spPr>
          <a:xfrm>
            <a:off x="252540" y="4761749"/>
            <a:ext cx="11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Year</a:t>
            </a:r>
            <a:r>
              <a:rPr lang="sv-SE" dirty="0"/>
              <a:t> 3</a:t>
            </a:r>
          </a:p>
        </p:txBody>
      </p:sp>
      <p:sp>
        <p:nvSpPr>
          <p:cNvPr id="71" name="Ned 70">
            <a:extLst>
              <a:ext uri="{FF2B5EF4-FFF2-40B4-BE49-F238E27FC236}">
                <a16:creationId xmlns:a16="http://schemas.microsoft.com/office/drawing/2014/main" id="{418E7BF7-8380-C146-8D52-B4BB05CE3DFF}"/>
              </a:ext>
            </a:extLst>
          </p:cNvPr>
          <p:cNvSpPr/>
          <p:nvPr/>
        </p:nvSpPr>
        <p:spPr>
          <a:xfrm>
            <a:off x="1409828" y="596836"/>
            <a:ext cx="611516" cy="5120132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2" name="textruta 71">
            <a:extLst>
              <a:ext uri="{FF2B5EF4-FFF2-40B4-BE49-F238E27FC236}">
                <a16:creationId xmlns:a16="http://schemas.microsoft.com/office/drawing/2014/main" id="{FD18C716-17DA-364D-A6C9-AA3F7B7EE20E}"/>
              </a:ext>
            </a:extLst>
          </p:cNvPr>
          <p:cNvSpPr txBox="1"/>
          <p:nvPr/>
        </p:nvSpPr>
        <p:spPr>
          <a:xfrm rot="5400000">
            <a:off x="401289" y="3009042"/>
            <a:ext cx="266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Project </a:t>
            </a:r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line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3022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023F72B-A95F-34A3-60AE-EDDD643A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Thank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!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0FEFDB-AD10-AA62-B084-C1921C8A4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062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BE5BF9F8-5C3A-EC2B-6005-3C9E9ED2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54" y="2420402"/>
            <a:ext cx="7517946" cy="4440873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8D26FEC8-2977-3CCC-A8B2-E5E52CE2E626}"/>
              </a:ext>
            </a:extLst>
          </p:cNvPr>
          <p:cNvSpPr txBox="1"/>
          <p:nvPr/>
        </p:nvSpPr>
        <p:spPr>
          <a:xfrm>
            <a:off x="140027" y="659840"/>
            <a:ext cx="34355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/>
              <a:t>Sweidish</a:t>
            </a:r>
            <a:r>
              <a:rPr lang="sv-SE" b="1" dirty="0"/>
              <a:t> Riksdag 1867–2022: </a:t>
            </a:r>
            <a:br>
              <a:rPr lang="sv-SE" b="1" dirty="0"/>
            </a:br>
            <a:r>
              <a:rPr lang="sv-SE" b="1" dirty="0"/>
              <a:t>An </a:t>
            </a:r>
            <a:r>
              <a:rPr lang="sv-SE" b="1" dirty="0" err="1"/>
              <a:t>ecosystem</a:t>
            </a:r>
            <a:r>
              <a:rPr lang="sv-SE" b="1" dirty="0"/>
              <a:t>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linked</a:t>
            </a:r>
            <a:r>
              <a:rPr lang="sv-SE" b="1" dirty="0"/>
              <a:t> </a:t>
            </a:r>
            <a:r>
              <a:rPr lang="sv-SE" b="1" dirty="0" err="1"/>
              <a:t>open</a:t>
            </a:r>
            <a:r>
              <a:rPr lang="sv-SE" b="1" dirty="0"/>
              <a:t> data</a:t>
            </a:r>
          </a:p>
          <a:p>
            <a:r>
              <a:rPr lang="sv-SE" dirty="0"/>
              <a:t>Research </a:t>
            </a:r>
            <a:r>
              <a:rPr lang="sv-SE" dirty="0" err="1"/>
              <a:t>infrastrucure</a:t>
            </a:r>
            <a:r>
              <a:rPr lang="sv-SE" dirty="0"/>
              <a:t> </a:t>
            </a:r>
            <a:r>
              <a:rPr lang="sv-SE" dirty="0" err="1"/>
              <a:t>project</a:t>
            </a:r>
            <a:endParaRPr lang="sv-SE" dirty="0"/>
          </a:p>
          <a:p>
            <a:endParaRPr lang="sv-SE" b="1" dirty="0"/>
          </a:p>
          <a:p>
            <a:r>
              <a:rPr lang="sv-SE" dirty="0"/>
              <a:t>Riksbankens jubileumsfond</a:t>
            </a:r>
          </a:p>
          <a:p>
            <a:endParaRPr lang="sv-SE" b="1" dirty="0"/>
          </a:p>
          <a:p>
            <a:r>
              <a:rPr lang="sv-SE" dirty="0"/>
              <a:t>5,2 million SEK</a:t>
            </a:r>
            <a:endParaRPr lang="sv-SE" b="1" dirty="0"/>
          </a:p>
          <a:p>
            <a:endParaRPr lang="sv-SE" b="1" dirty="0"/>
          </a:p>
          <a:p>
            <a:r>
              <a:rPr lang="sv-SE" dirty="0"/>
              <a:t>3 </a:t>
            </a:r>
            <a:r>
              <a:rPr lang="sv-SE" dirty="0" err="1"/>
              <a:t>year</a:t>
            </a:r>
            <a:r>
              <a:rPr lang="sv-SE" dirty="0"/>
              <a:t> </a:t>
            </a:r>
            <a:r>
              <a:rPr lang="sv-SE" dirty="0" err="1"/>
              <a:t>project</a:t>
            </a:r>
            <a:r>
              <a:rPr lang="sv-SE" dirty="0"/>
              <a:t> (2023–2026)</a:t>
            </a:r>
          </a:p>
          <a:p>
            <a:endParaRPr lang="sv-SE" dirty="0"/>
          </a:p>
          <a:p>
            <a:r>
              <a:rPr lang="sv-SE" u="sng" dirty="0" err="1"/>
              <a:t>Together</a:t>
            </a:r>
            <a:r>
              <a:rPr lang="sv-SE" u="sng" dirty="0"/>
              <a:t> 2 full </a:t>
            </a:r>
            <a:r>
              <a:rPr lang="sv-SE" u="sng" dirty="0" err="1"/>
              <a:t>time</a:t>
            </a:r>
            <a:r>
              <a:rPr lang="sv-SE" u="sng" dirty="0"/>
              <a:t> positions: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Fredrik M. N. (PI): 30 %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Måns M.: 30 %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Datakurerare</a:t>
            </a:r>
            <a:r>
              <a:rPr lang="sv-SE" dirty="0"/>
              <a:t>: 100 %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Riksdagsbiblioteket: 40 %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E7CAE2DD-25C5-BF4F-7025-44C430F9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749" y="3215843"/>
            <a:ext cx="5404019" cy="373134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C8839A1E-50F9-5BD5-DDF2-AE9F6EF19016}"/>
              </a:ext>
            </a:extLst>
          </p:cNvPr>
          <p:cNvSpPr txBox="1"/>
          <p:nvPr/>
        </p:nvSpPr>
        <p:spPr>
          <a:xfrm>
            <a:off x="4900246" y="567507"/>
            <a:ext cx="5462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/>
              <a:t>Purpose</a:t>
            </a:r>
            <a:r>
              <a:rPr lang="sv-SE" sz="2000" b="1" dirty="0"/>
              <a:t>: </a:t>
            </a:r>
            <a:r>
              <a:rPr lang="sv-SE" sz="2000" b="1" dirty="0" err="1"/>
              <a:t>create</a:t>
            </a:r>
            <a:r>
              <a:rPr lang="sv-SE" sz="2000" b="1" dirty="0"/>
              <a:t> a </a:t>
            </a:r>
            <a:r>
              <a:rPr lang="sv-SE" sz="2000" b="1" dirty="0" err="1"/>
              <a:t>database</a:t>
            </a:r>
            <a:r>
              <a:rPr lang="sv-SE" sz="2000" b="1" dirty="0"/>
              <a:t> </a:t>
            </a:r>
            <a:r>
              <a:rPr lang="sv-SE" sz="2000" b="1" dirty="0" err="1"/>
              <a:t>with</a:t>
            </a:r>
            <a:r>
              <a:rPr lang="sv-SE" sz="2000" b="1" dirty="0"/>
              <a:t> metadata for all </a:t>
            </a:r>
            <a:r>
              <a:rPr lang="sv-SE" sz="2000" b="1" dirty="0" err="1"/>
              <a:t>members</a:t>
            </a:r>
            <a:r>
              <a:rPr lang="sv-SE" sz="2000" b="1" dirty="0"/>
              <a:t> </a:t>
            </a:r>
            <a:r>
              <a:rPr lang="sv-SE" sz="2000" b="1" dirty="0" err="1"/>
              <a:t>of</a:t>
            </a:r>
            <a:r>
              <a:rPr lang="sv-SE" sz="2000" b="1" dirty="0"/>
              <a:t> </a:t>
            </a:r>
            <a:r>
              <a:rPr lang="sv-SE" sz="2000" b="1" dirty="0" err="1"/>
              <a:t>parliament</a:t>
            </a:r>
            <a:r>
              <a:rPr lang="sv-SE" sz="2000" b="1" dirty="0"/>
              <a:t> </a:t>
            </a:r>
            <a:r>
              <a:rPr lang="sv-SE" sz="2000" b="1" dirty="0" err="1"/>
              <a:t>since</a:t>
            </a:r>
            <a:r>
              <a:rPr lang="sv-SE" sz="2000" b="1" dirty="0"/>
              <a:t> 1867, and </a:t>
            </a:r>
            <a:r>
              <a:rPr lang="sv-SE" sz="2000" b="1" dirty="0" err="1"/>
              <a:t>connect</a:t>
            </a:r>
            <a:r>
              <a:rPr lang="sv-SE" sz="2000" b="1" dirty="0"/>
              <a:t> </a:t>
            </a:r>
            <a:r>
              <a:rPr lang="sv-SE" sz="2000" b="1" dirty="0" err="1"/>
              <a:t>MPs</a:t>
            </a:r>
            <a:r>
              <a:rPr lang="sv-SE" sz="2000" b="1" dirty="0"/>
              <a:t> to </a:t>
            </a:r>
            <a:r>
              <a:rPr lang="sv-SE" sz="2000" b="1" dirty="0" err="1"/>
              <a:t>debates</a:t>
            </a:r>
            <a:r>
              <a:rPr lang="sv-SE" sz="2000" b="1" dirty="0"/>
              <a:t>, motions, bills, </a:t>
            </a:r>
            <a:r>
              <a:rPr lang="sv-SE" sz="2000" b="1" dirty="0" err="1"/>
              <a:t>committee</a:t>
            </a:r>
            <a:r>
              <a:rPr lang="sv-SE" sz="2000" b="1" dirty="0"/>
              <a:t> </a:t>
            </a:r>
            <a:r>
              <a:rPr lang="sv-SE" sz="2000" b="1" dirty="0" err="1"/>
              <a:t>reports</a:t>
            </a:r>
            <a:endParaRPr lang="sv-SE" sz="2000" b="1" dirty="0"/>
          </a:p>
        </p:txBody>
      </p:sp>
    </p:spTree>
    <p:extLst>
      <p:ext uri="{BB962C8B-B14F-4D97-AF65-F5344CB8AC3E}">
        <p14:creationId xmlns:p14="http://schemas.microsoft.com/office/powerpoint/2010/main" val="227261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B193A10-6C5F-0D50-5656-FEA34E627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Purpose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0665029-C47B-5484-5052-AF41927D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sv-SE" dirty="0"/>
              <a:t>The Swedish </a:t>
            </a:r>
            <a:r>
              <a:rPr lang="sv-SE" dirty="0" err="1"/>
              <a:t>parliamentary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digitized</a:t>
            </a:r>
            <a:r>
              <a:rPr lang="sv-SE" dirty="0"/>
              <a:t> –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is a lack </a:t>
            </a:r>
            <a:r>
              <a:rPr lang="sv-SE" dirty="0" err="1"/>
              <a:t>of</a:t>
            </a:r>
            <a:r>
              <a:rPr lang="sv-SE" dirty="0"/>
              <a:t> a MP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(A.) </a:t>
            </a:r>
            <a:r>
              <a:rPr lang="sv-SE" dirty="0" err="1"/>
              <a:t>MPs'</a:t>
            </a:r>
            <a:r>
              <a:rPr lang="sv-SE" dirty="0"/>
              <a:t> metadata </a:t>
            </a:r>
            <a:r>
              <a:rPr lang="sv-SE" dirty="0" err="1"/>
              <a:t>that</a:t>
            </a:r>
            <a:r>
              <a:rPr lang="sv-SE" dirty="0"/>
              <a:t> (B.) is </a:t>
            </a:r>
            <a:r>
              <a:rPr lang="sv-SE" dirty="0" err="1"/>
              <a:t>linked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relevant </a:t>
            </a:r>
            <a:r>
              <a:rPr lang="sv-SE" dirty="0" err="1"/>
              <a:t>documents</a:t>
            </a:r>
            <a:r>
              <a:rPr lang="sv-SE" dirty="0"/>
              <a:t> –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debates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participated</a:t>
            </a:r>
            <a:r>
              <a:rPr lang="sv-SE" dirty="0"/>
              <a:t> in, </a:t>
            </a:r>
            <a:r>
              <a:rPr lang="sv-SE" dirty="0" err="1"/>
              <a:t>which</a:t>
            </a:r>
            <a:r>
              <a:rPr lang="sv-SE" dirty="0"/>
              <a:t> motions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wrote</a:t>
            </a:r>
            <a:r>
              <a:rPr lang="sv-SE" dirty="0"/>
              <a:t> and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committees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sat</a:t>
            </a:r>
            <a:r>
              <a:rPr lang="sv-SE" dirty="0"/>
              <a:t> on et cetera – from 1867 to </a:t>
            </a:r>
            <a:r>
              <a:rPr lang="sv-SE" dirty="0" err="1"/>
              <a:t>today</a:t>
            </a:r>
            <a:r>
              <a:rPr lang="sv-SE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sv-SE" dirty="0"/>
          </a:p>
          <a:p>
            <a:pPr marL="0" indent="0">
              <a:lnSpc>
                <a:spcPct val="120000"/>
              </a:lnSpc>
              <a:buNone/>
            </a:pPr>
            <a:r>
              <a:rPr lang="sv-SE" dirty="0"/>
              <a:t>Three </a:t>
            </a:r>
            <a:r>
              <a:rPr lang="sv-SE" dirty="0" err="1"/>
              <a:t>stated</a:t>
            </a:r>
            <a:r>
              <a:rPr lang="sv-SE" dirty="0"/>
              <a:t> purposes: </a:t>
            </a:r>
          </a:p>
          <a:p>
            <a:pPr marL="514350" indent="-514350">
              <a:lnSpc>
                <a:spcPct val="120000"/>
              </a:lnSpc>
              <a:buAutoNum type="arabicParenBoth"/>
            </a:pPr>
            <a:r>
              <a:rPr lang="sv-SE" dirty="0" err="1"/>
              <a:t>Create</a:t>
            </a:r>
            <a:r>
              <a:rPr lang="sv-SE" dirty="0"/>
              <a:t> a research corpus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linked</a:t>
            </a:r>
            <a:r>
              <a:rPr lang="sv-SE" dirty="0"/>
              <a:t> </a:t>
            </a:r>
            <a:r>
              <a:rPr lang="sv-SE" dirty="0" err="1"/>
              <a:t>open</a:t>
            </a:r>
            <a:r>
              <a:rPr lang="sv-SE" dirty="0"/>
              <a:t> data.</a:t>
            </a:r>
          </a:p>
          <a:p>
            <a:pPr marL="514350" indent="-514350">
              <a:lnSpc>
                <a:spcPct val="120000"/>
              </a:lnSpc>
              <a:buAutoNum type="arabicParenBoth"/>
            </a:pPr>
            <a:r>
              <a:rPr lang="sv-SE" dirty="0"/>
              <a:t>Make the SWERIK corpus the basis for </a:t>
            </a:r>
            <a:r>
              <a:rPr lang="sv-SE" dirty="0" err="1"/>
              <a:t>user</a:t>
            </a:r>
            <a:r>
              <a:rPr lang="sv-SE" dirty="0"/>
              <a:t> interfaces </a:t>
            </a:r>
            <a:r>
              <a:rPr lang="sv-SE" dirty="0" err="1"/>
              <a:t>where</a:t>
            </a:r>
            <a:r>
              <a:rPr lang="sv-SE" dirty="0"/>
              <a:t> the </a:t>
            </a:r>
            <a:r>
              <a:rPr lang="sv-SE" dirty="0" err="1"/>
              <a:t>parliamentary</a:t>
            </a:r>
            <a:r>
              <a:rPr lang="sv-SE" dirty="0"/>
              <a:t> data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explored</a:t>
            </a:r>
            <a:r>
              <a:rPr lang="sv-SE" dirty="0"/>
              <a:t> – and </a:t>
            </a:r>
            <a:r>
              <a:rPr lang="sv-SE" dirty="0" err="1"/>
              <a:t>function</a:t>
            </a:r>
            <a:r>
              <a:rPr lang="sv-SE" dirty="0"/>
              <a:t> as a </a:t>
            </a:r>
            <a:r>
              <a:rPr lang="sv-SE" dirty="0" err="1"/>
              <a:t>democratic</a:t>
            </a:r>
            <a:r>
              <a:rPr lang="sv-SE" dirty="0"/>
              <a:t> </a:t>
            </a:r>
            <a:r>
              <a:rPr lang="sv-SE" dirty="0" err="1"/>
              <a:t>resource</a:t>
            </a:r>
            <a:r>
              <a:rPr lang="sv-SE" dirty="0"/>
              <a:t> for </a:t>
            </a:r>
            <a:r>
              <a:rPr lang="sv-SE" dirty="0" err="1"/>
              <a:t>citizens</a:t>
            </a:r>
            <a:r>
              <a:rPr lang="sv-SE" dirty="0"/>
              <a:t> and journalists.</a:t>
            </a:r>
          </a:p>
          <a:p>
            <a:pPr marL="514350" indent="-514350">
              <a:lnSpc>
                <a:spcPct val="120000"/>
              </a:lnSpc>
              <a:buAutoNum type="arabicParenBoth"/>
            </a:pPr>
            <a:r>
              <a:rPr lang="sv-SE" dirty="0" err="1"/>
              <a:t>Connect</a:t>
            </a:r>
            <a:r>
              <a:rPr lang="sv-SE" dirty="0"/>
              <a:t> the MP </a:t>
            </a:r>
            <a:r>
              <a:rPr lang="sv-SE" dirty="0" err="1"/>
              <a:t>database</a:t>
            </a:r>
            <a:r>
              <a:rPr lang="sv-SE" dirty="0"/>
              <a:t> to </a:t>
            </a:r>
            <a:r>
              <a:rPr lang="sv-SE" dirty="0" err="1"/>
              <a:t>Wikidata</a:t>
            </a:r>
            <a:r>
              <a:rPr lang="sv-SE" dirty="0"/>
              <a:t>/</a:t>
            </a:r>
            <a:r>
              <a:rPr lang="sv-SE" dirty="0" err="1"/>
              <a:t>Wikipedia</a:t>
            </a:r>
            <a:r>
              <a:rPr lang="sv-SE" dirty="0"/>
              <a:t> and </a:t>
            </a:r>
            <a:r>
              <a:rPr lang="sv-SE" dirty="0" err="1"/>
              <a:t>thus</a:t>
            </a:r>
            <a:r>
              <a:rPr lang="sv-SE" dirty="0"/>
              <a:t> </a:t>
            </a:r>
            <a:r>
              <a:rPr lang="sv-SE" dirty="0" err="1"/>
              <a:t>contributing</a:t>
            </a:r>
            <a:r>
              <a:rPr lang="sv-SE" dirty="0"/>
              <a:t> to the </a:t>
            </a:r>
            <a:r>
              <a:rPr lang="sv-SE" dirty="0" err="1"/>
              <a:t>knowledge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Sweden's</a:t>
            </a:r>
            <a:r>
              <a:rPr lang="sv-SE" dirty="0"/>
              <a:t> Riksdag to a </a:t>
            </a:r>
            <a:r>
              <a:rPr lang="sv-SE" dirty="0" err="1"/>
              <a:t>larger</a:t>
            </a:r>
            <a:r>
              <a:rPr lang="sv-SE" dirty="0"/>
              <a:t> public – and </a:t>
            </a:r>
            <a:r>
              <a:rPr lang="sv-SE" dirty="0" err="1"/>
              <a:t>that</a:t>
            </a:r>
            <a:r>
              <a:rPr lang="sv-SE" dirty="0"/>
              <a:t> the public in </a:t>
            </a:r>
            <a:r>
              <a:rPr lang="sv-SE" dirty="0" err="1"/>
              <a:t>turn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contribute</a:t>
            </a:r>
            <a:r>
              <a:rPr lang="sv-SE" dirty="0"/>
              <a:t> to </a:t>
            </a:r>
            <a:r>
              <a:rPr lang="sv-SE" dirty="0" err="1"/>
              <a:t>improving</a:t>
            </a:r>
            <a:r>
              <a:rPr lang="sv-SE" dirty="0"/>
              <a:t> SWERIK.</a:t>
            </a:r>
          </a:p>
        </p:txBody>
      </p:sp>
    </p:spTree>
    <p:extLst>
      <p:ext uri="{BB962C8B-B14F-4D97-AF65-F5344CB8AC3E}">
        <p14:creationId xmlns:p14="http://schemas.microsoft.com/office/powerpoint/2010/main" val="826218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C80A1BB-7EFB-D0AA-9DDE-8DC2D7BB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Example</a:t>
            </a:r>
            <a:r>
              <a:rPr lang="sv-SE" dirty="0"/>
              <a:t>: The </a:t>
            </a:r>
            <a:r>
              <a:rPr lang="sv-SE" dirty="0" err="1"/>
              <a:t>links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Birgitta Dahl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6F0F566-C56B-D055-AFFB-D9236B97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0583" y="1690688"/>
            <a:ext cx="2176052" cy="379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FABA259F-C1F0-B916-6EDF-35EE42E9243E}"/>
              </a:ext>
            </a:extLst>
          </p:cNvPr>
          <p:cNvSpPr txBox="1"/>
          <p:nvPr/>
        </p:nvSpPr>
        <p:spPr>
          <a:xfrm>
            <a:off x="8367872" y="1816194"/>
            <a:ext cx="2026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 err="1"/>
              <a:t>Debates</a:t>
            </a:r>
            <a:r>
              <a:rPr lang="sv-SE" dirty="0"/>
              <a:t> </a:t>
            </a:r>
          </a:p>
          <a:p>
            <a:r>
              <a:rPr lang="sv-SE" dirty="0"/>
              <a:t>Child </a:t>
            </a:r>
            <a:r>
              <a:rPr lang="sv-SE" dirty="0" err="1"/>
              <a:t>care</a:t>
            </a:r>
            <a:endParaRPr lang="sv-SE" dirty="0"/>
          </a:p>
          <a:p>
            <a:r>
              <a:rPr lang="sv-SE" dirty="0"/>
              <a:t>Environment</a:t>
            </a:r>
          </a:p>
          <a:p>
            <a:r>
              <a:rPr lang="sv-SE" dirty="0"/>
              <a:t>Energy</a:t>
            </a:r>
          </a:p>
          <a:p>
            <a:r>
              <a:rPr lang="sv-SE" dirty="0" err="1"/>
              <a:t>Etc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56397780-E167-DDBE-EB4A-2A58C4CB5589}"/>
              </a:ext>
            </a:extLst>
          </p:cNvPr>
          <p:cNvSpPr txBox="1"/>
          <p:nvPr/>
        </p:nvSpPr>
        <p:spPr>
          <a:xfrm>
            <a:off x="838200" y="1816194"/>
            <a:ext cx="2442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/>
              <a:t>Metadata</a:t>
            </a:r>
          </a:p>
          <a:p>
            <a:r>
              <a:rPr lang="sv-SE" dirty="0"/>
              <a:t>MP 1969–2002</a:t>
            </a:r>
          </a:p>
          <a:p>
            <a:r>
              <a:rPr lang="sv-SE" dirty="0"/>
              <a:t>Speaker 1994–2002</a:t>
            </a:r>
          </a:p>
          <a:p>
            <a:r>
              <a:rPr lang="sv-SE" dirty="0"/>
              <a:t>Social </a:t>
            </a:r>
            <a:r>
              <a:rPr lang="sv-SE" dirty="0" err="1"/>
              <a:t>democrat</a:t>
            </a:r>
            <a:endParaRPr lang="sv-SE" dirty="0"/>
          </a:p>
          <a:p>
            <a:r>
              <a:rPr lang="sv-SE" dirty="0" err="1"/>
              <a:t>Woman</a:t>
            </a:r>
            <a:endParaRPr lang="sv-SE" dirty="0"/>
          </a:p>
          <a:p>
            <a:r>
              <a:rPr lang="sv-SE" dirty="0"/>
              <a:t>Born 1937</a:t>
            </a:r>
          </a:p>
          <a:p>
            <a:r>
              <a:rPr lang="sv-SE" dirty="0"/>
              <a:t>Minister 1982–1991</a:t>
            </a:r>
          </a:p>
          <a:p>
            <a:r>
              <a:rPr lang="sv-SE" dirty="0" err="1"/>
              <a:t>Etc</a:t>
            </a:r>
            <a:endParaRPr lang="sv-SE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DF3BD94-D704-FFDA-BCCB-B06DB12BCA41}"/>
              </a:ext>
            </a:extLst>
          </p:cNvPr>
          <p:cNvSpPr txBox="1"/>
          <p:nvPr/>
        </p:nvSpPr>
        <p:spPr>
          <a:xfrm>
            <a:off x="8211671" y="4464424"/>
            <a:ext cx="259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Committee</a:t>
            </a:r>
            <a:r>
              <a:rPr lang="sv-SE" dirty="0"/>
              <a:t> </a:t>
            </a:r>
            <a:r>
              <a:rPr lang="sv-SE" dirty="0" err="1"/>
              <a:t>reports</a:t>
            </a:r>
            <a:r>
              <a:rPr lang="sv-SE" dirty="0"/>
              <a:t> </a:t>
            </a:r>
            <a:r>
              <a:rPr lang="sv-SE" dirty="0" err="1"/>
              <a:t>she</a:t>
            </a:r>
            <a:r>
              <a:rPr lang="sv-SE" dirty="0"/>
              <a:t> </a:t>
            </a:r>
            <a:r>
              <a:rPr lang="sv-SE" dirty="0" err="1"/>
              <a:t>took</a:t>
            </a:r>
            <a:r>
              <a:rPr lang="sv-SE" dirty="0"/>
              <a:t> part in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439C4B3B-D684-FA57-15C2-A2E96327F3D1}"/>
              </a:ext>
            </a:extLst>
          </p:cNvPr>
          <p:cNvSpPr txBox="1"/>
          <p:nvPr/>
        </p:nvSpPr>
        <p:spPr>
          <a:xfrm>
            <a:off x="184298" y="5423599"/>
            <a:ext cx="244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Motions </a:t>
            </a:r>
            <a:r>
              <a:rPr lang="sv-SE" dirty="0" err="1"/>
              <a:t>written</a:t>
            </a:r>
            <a:r>
              <a:rPr lang="sv-SE" dirty="0"/>
              <a:t> as MP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D445362E-0732-A6BE-B9EF-65104A429F83}"/>
              </a:ext>
            </a:extLst>
          </p:cNvPr>
          <p:cNvSpPr txBox="1"/>
          <p:nvPr/>
        </p:nvSpPr>
        <p:spPr>
          <a:xfrm>
            <a:off x="4124533" y="6123543"/>
            <a:ext cx="294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Bills as </a:t>
            </a:r>
            <a:r>
              <a:rPr lang="sv-SE" dirty="0" err="1"/>
              <a:t>responsible</a:t>
            </a:r>
            <a:r>
              <a:rPr lang="sv-SE" dirty="0"/>
              <a:t> minister</a:t>
            </a:r>
          </a:p>
        </p:txBody>
      </p:sp>
      <p:cxnSp>
        <p:nvCxnSpPr>
          <p:cNvPr id="10" name="Rak 9">
            <a:extLst>
              <a:ext uri="{FF2B5EF4-FFF2-40B4-BE49-F238E27FC236}">
                <a16:creationId xmlns:a16="http://schemas.microsoft.com/office/drawing/2014/main" id="{AF14DA08-EFEE-A7FA-AEE5-BCDA9AF95878}"/>
              </a:ext>
            </a:extLst>
          </p:cNvPr>
          <p:cNvCxnSpPr>
            <a:cxnSpLocks/>
          </p:cNvCxnSpPr>
          <p:nvPr/>
        </p:nvCxnSpPr>
        <p:spPr>
          <a:xfrm>
            <a:off x="2685547" y="2886635"/>
            <a:ext cx="1675036" cy="5423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12">
            <a:extLst>
              <a:ext uri="{FF2B5EF4-FFF2-40B4-BE49-F238E27FC236}">
                <a16:creationId xmlns:a16="http://schemas.microsoft.com/office/drawing/2014/main" id="{8738690F-2F16-8456-69FD-A04A84B1C4F0}"/>
              </a:ext>
            </a:extLst>
          </p:cNvPr>
          <p:cNvCxnSpPr>
            <a:cxnSpLocks/>
          </p:cNvCxnSpPr>
          <p:nvPr/>
        </p:nvCxnSpPr>
        <p:spPr>
          <a:xfrm flipV="1">
            <a:off x="2443564" y="4649090"/>
            <a:ext cx="1917019" cy="959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14">
            <a:extLst>
              <a:ext uri="{FF2B5EF4-FFF2-40B4-BE49-F238E27FC236}">
                <a16:creationId xmlns:a16="http://schemas.microsoft.com/office/drawing/2014/main" id="{8FD2F005-0B18-A766-6AEC-5169923DF56E}"/>
              </a:ext>
            </a:extLst>
          </p:cNvPr>
          <p:cNvCxnSpPr>
            <a:cxnSpLocks/>
          </p:cNvCxnSpPr>
          <p:nvPr/>
        </p:nvCxnSpPr>
        <p:spPr>
          <a:xfrm>
            <a:off x="5448609" y="5482759"/>
            <a:ext cx="0" cy="640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16">
            <a:extLst>
              <a:ext uri="{FF2B5EF4-FFF2-40B4-BE49-F238E27FC236}">
                <a16:creationId xmlns:a16="http://schemas.microsoft.com/office/drawing/2014/main" id="{62200CBA-3BD3-4E68-4A80-FC489A13448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536635" y="2554858"/>
            <a:ext cx="1831237" cy="5105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k 18">
            <a:extLst>
              <a:ext uri="{FF2B5EF4-FFF2-40B4-BE49-F238E27FC236}">
                <a16:creationId xmlns:a16="http://schemas.microsoft.com/office/drawing/2014/main" id="{4FB47800-4BC4-ADD0-7726-6EAC54D2F1D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536635" y="4236328"/>
            <a:ext cx="1675036" cy="551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6ABFBB-81C0-D8B0-F56B-63D7DE51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Target </a:t>
            </a:r>
            <a:r>
              <a:rPr lang="sv-SE" dirty="0" err="1"/>
              <a:t>groups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139A596-6C79-2897-11D8-E75206E1F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Researchers (Swedish and international)</a:t>
            </a:r>
          </a:p>
          <a:p>
            <a:r>
              <a:rPr lang="sv-SE" dirty="0"/>
              <a:t>Citizens and journalists </a:t>
            </a:r>
          </a:p>
          <a:p>
            <a:r>
              <a:rPr lang="sv-SE" dirty="0" err="1"/>
              <a:t>Politicians</a:t>
            </a:r>
            <a:r>
              <a:rPr lang="sv-SE" dirty="0"/>
              <a:t> and </a:t>
            </a:r>
            <a:r>
              <a:rPr lang="sv-SE" dirty="0" err="1"/>
              <a:t>officials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4741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EC0AD336-A9A1-0071-5FE0-068279DFDB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445460"/>
            <a:ext cx="8991600" cy="5346700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80341723-0291-A526-6D53-53DDEA8D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Data: The Swedish </a:t>
            </a:r>
            <a:r>
              <a:rPr lang="sv-SE" dirty="0" err="1"/>
              <a:t>Parliamentary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 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E9D003AF-53BB-1FCC-0CFB-66B6DC27AB21}"/>
              </a:ext>
            </a:extLst>
          </p:cNvPr>
          <p:cNvSpPr/>
          <p:nvPr/>
        </p:nvSpPr>
        <p:spPr>
          <a:xfrm>
            <a:off x="8174183" y="3484964"/>
            <a:ext cx="1676400" cy="126769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1C129963-7C1D-500A-3E22-F632C3FE2645}"/>
              </a:ext>
            </a:extLst>
          </p:cNvPr>
          <p:cNvSpPr txBox="1"/>
          <p:nvPr/>
        </p:nvSpPr>
        <p:spPr>
          <a:xfrm>
            <a:off x="4959928" y="5572960"/>
            <a:ext cx="25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Focus in </a:t>
            </a:r>
            <a:r>
              <a:rPr lang="sv-SE" dirty="0" err="1"/>
              <a:t>application</a:t>
            </a:r>
            <a:endParaRPr lang="sv-SE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F46A48C6-F08A-76DD-846D-CA1F8508DF9D}"/>
              </a:ext>
            </a:extLst>
          </p:cNvPr>
          <p:cNvSpPr txBox="1"/>
          <p:nvPr/>
        </p:nvSpPr>
        <p:spPr>
          <a:xfrm>
            <a:off x="9012383" y="1959653"/>
            <a:ext cx="304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The </a:t>
            </a:r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application</a:t>
            </a:r>
            <a:r>
              <a:rPr lang="sv-SE" dirty="0"/>
              <a:t>:</a:t>
            </a:r>
          </a:p>
          <a:p>
            <a:r>
              <a:rPr lang="sv-SE" dirty="0" err="1"/>
              <a:t>Parliamentary</a:t>
            </a:r>
            <a:r>
              <a:rPr lang="sv-SE" dirty="0"/>
              <a:t> </a:t>
            </a:r>
            <a:r>
              <a:rPr lang="sv-SE" dirty="0" err="1"/>
              <a:t>records</a:t>
            </a:r>
            <a:endParaRPr lang="sv-SE" dirty="0"/>
          </a:p>
        </p:txBody>
      </p:sp>
      <p:cxnSp>
        <p:nvCxnSpPr>
          <p:cNvPr id="9" name="Kurva 8">
            <a:extLst>
              <a:ext uri="{FF2B5EF4-FFF2-40B4-BE49-F238E27FC236}">
                <a16:creationId xmlns:a16="http://schemas.microsoft.com/office/drawing/2014/main" id="{B5A1DF41-69B7-A247-BDD0-6EDF5E540271}"/>
              </a:ext>
            </a:extLst>
          </p:cNvPr>
          <p:cNvCxnSpPr>
            <a:cxnSpLocks/>
            <a:endCxn id="2" idx="6"/>
          </p:cNvCxnSpPr>
          <p:nvPr/>
        </p:nvCxnSpPr>
        <p:spPr>
          <a:xfrm rot="5400000">
            <a:off x="9312379" y="3144188"/>
            <a:ext cx="1512826" cy="43641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urva 10">
            <a:extLst>
              <a:ext uri="{FF2B5EF4-FFF2-40B4-BE49-F238E27FC236}">
                <a16:creationId xmlns:a16="http://schemas.microsoft.com/office/drawing/2014/main" id="{AAE02827-4DE8-3B5C-A9CB-B68A46D43DDC}"/>
              </a:ext>
            </a:extLst>
          </p:cNvPr>
          <p:cNvCxnSpPr>
            <a:stCxn id="6" idx="0"/>
          </p:cNvCxnSpPr>
          <p:nvPr/>
        </p:nvCxnSpPr>
        <p:spPr>
          <a:xfrm rot="5400000" flipH="1" flipV="1">
            <a:off x="6224444" y="5036386"/>
            <a:ext cx="546676" cy="526472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ruta 2">
            <a:extLst>
              <a:ext uri="{FF2B5EF4-FFF2-40B4-BE49-F238E27FC236}">
                <a16:creationId xmlns:a16="http://schemas.microsoft.com/office/drawing/2014/main" id="{BF352E35-A58B-93A1-6F5D-95C6B011C458}"/>
              </a:ext>
            </a:extLst>
          </p:cNvPr>
          <p:cNvSpPr txBox="1"/>
          <p:nvPr/>
        </p:nvSpPr>
        <p:spPr>
          <a:xfrm>
            <a:off x="2273968" y="2237364"/>
            <a:ext cx="5646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The Swedish </a:t>
            </a:r>
            <a:r>
              <a:rPr lang="sv-SE" sz="3200" dirty="0" err="1"/>
              <a:t>legislation</a:t>
            </a:r>
            <a:r>
              <a:rPr lang="sv-SE" sz="3200" dirty="0"/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312755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0E55A72-129A-632A-950F-4D7FB6A89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A5D160A-1DB8-8449-A619-A594139A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3199" y="1584285"/>
            <a:ext cx="9375493" cy="5273715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087F772E-9D81-D939-908C-F09C2EC86421}"/>
              </a:ext>
            </a:extLst>
          </p:cNvPr>
          <p:cNvSpPr txBox="1"/>
          <p:nvPr/>
        </p:nvSpPr>
        <p:spPr>
          <a:xfrm>
            <a:off x="9869026" y="-4207"/>
            <a:ext cx="331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www.westac.se</a:t>
            </a:r>
            <a:endParaRPr lang="sv-SE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8793DA28-1E74-6BE0-55D2-5B74303728AF}"/>
              </a:ext>
            </a:extLst>
          </p:cNvPr>
          <p:cNvSpPr txBox="1"/>
          <p:nvPr/>
        </p:nvSpPr>
        <p:spPr>
          <a:xfrm>
            <a:off x="838200" y="552454"/>
            <a:ext cx="805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Building</a:t>
            </a:r>
            <a:r>
              <a:rPr lang="sv-SE" dirty="0"/>
              <a:t> a pilot corpus 2020–2022: </a:t>
            </a:r>
            <a:r>
              <a:rPr lang="sv-SE" dirty="0" err="1"/>
              <a:t>annotated</a:t>
            </a:r>
            <a:r>
              <a:rPr lang="sv-SE" dirty="0"/>
              <a:t> </a:t>
            </a:r>
            <a:r>
              <a:rPr lang="sv-SE" dirty="0" err="1"/>
              <a:t>parliamentary</a:t>
            </a:r>
            <a:r>
              <a:rPr lang="sv-SE" dirty="0"/>
              <a:t> </a:t>
            </a:r>
            <a:r>
              <a:rPr lang="sv-SE" dirty="0" err="1"/>
              <a:t>debates</a:t>
            </a:r>
            <a:r>
              <a:rPr lang="sv-SE" dirty="0"/>
              <a:t> 1920–2020 </a:t>
            </a:r>
            <a:r>
              <a:rPr lang="sv-SE" dirty="0" err="1"/>
              <a:t>within</a:t>
            </a:r>
            <a:r>
              <a:rPr lang="sv-SE" dirty="0"/>
              <a:t> the </a:t>
            </a:r>
            <a:r>
              <a:rPr lang="sv-SE" dirty="0" err="1"/>
              <a:t>project</a:t>
            </a:r>
            <a:r>
              <a:rPr lang="sv-SE" dirty="0"/>
              <a:t> Welfare State </a:t>
            </a:r>
            <a:r>
              <a:rPr lang="sv-SE" dirty="0" err="1"/>
              <a:t>Analytics</a:t>
            </a:r>
            <a:r>
              <a:rPr lang="sv-SE" dirty="0"/>
              <a:t>. </a:t>
            </a:r>
            <a:r>
              <a:rPr lang="sv-SE" dirty="0" err="1"/>
              <a:t>Marking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</a:t>
            </a:r>
            <a:r>
              <a:rPr lang="sv-SE" dirty="0" err="1"/>
              <a:t>who</a:t>
            </a:r>
            <a:r>
              <a:rPr lang="sv-SE" dirty="0"/>
              <a:t> </a:t>
            </a:r>
            <a:r>
              <a:rPr lang="sv-SE" dirty="0" err="1"/>
              <a:t>speaks</a:t>
            </a:r>
            <a:r>
              <a:rPr lang="sv-SE" dirty="0"/>
              <a:t>, </a:t>
            </a:r>
            <a:r>
              <a:rPr lang="sv-SE" dirty="0" err="1"/>
              <a:t>what</a:t>
            </a:r>
            <a:r>
              <a:rPr lang="sv-SE" dirty="0"/>
              <a:t> is a </a:t>
            </a:r>
            <a:r>
              <a:rPr lang="sv-SE" dirty="0" err="1"/>
              <a:t>speech</a:t>
            </a:r>
            <a:r>
              <a:rPr lang="sv-SE" dirty="0"/>
              <a:t>, and </a:t>
            </a:r>
            <a:r>
              <a:rPr lang="sv-SE" dirty="0" err="1"/>
              <a:t>what</a:t>
            </a:r>
            <a:r>
              <a:rPr lang="sv-SE" dirty="0"/>
              <a:t> is not a </a:t>
            </a:r>
            <a:r>
              <a:rPr lang="sv-SE" dirty="0" err="1"/>
              <a:t>speech</a:t>
            </a:r>
            <a:r>
              <a:rPr lang="sv-SE" dirty="0"/>
              <a:t>. So far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aimed</a:t>
            </a:r>
            <a:r>
              <a:rPr lang="sv-SE" dirty="0"/>
              <a:t> for a 90 % annotation </a:t>
            </a:r>
            <a:r>
              <a:rPr lang="sv-SE" dirty="0" err="1"/>
              <a:t>quality</a:t>
            </a:r>
            <a:r>
              <a:rPr lang="sv-SE" dirty="0"/>
              <a:t>.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D7F09625-6630-19F2-BE73-A22A1F9E3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397" y="1914504"/>
            <a:ext cx="6141301" cy="46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2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714AA0A0-A995-9599-5BB8-8DAD2B5A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4989" cy="6858000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A4DD33D7-FCC4-B054-7A0D-996A0A05FDDC}"/>
              </a:ext>
            </a:extLst>
          </p:cNvPr>
          <p:cNvSpPr txBox="1"/>
          <p:nvPr/>
        </p:nvSpPr>
        <p:spPr>
          <a:xfrm>
            <a:off x="9296683" y="2925054"/>
            <a:ext cx="25818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sv-SE" dirty="0" err="1"/>
              <a:t>Identified</a:t>
            </a:r>
            <a:r>
              <a:rPr lang="sv-SE" dirty="0"/>
              <a:t> </a:t>
            </a:r>
            <a:r>
              <a:rPr lang="sv-SE" dirty="0" err="1"/>
              <a:t>speech</a:t>
            </a:r>
            <a:endParaRPr lang="sv-SE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7CEA67F-0C0F-9662-41BA-ACC7C7EE77A7}"/>
              </a:ext>
            </a:extLst>
          </p:cNvPr>
          <p:cNvSpPr txBox="1"/>
          <p:nvPr/>
        </p:nvSpPr>
        <p:spPr>
          <a:xfrm>
            <a:off x="9348395" y="1435319"/>
            <a:ext cx="2997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Identified</a:t>
            </a:r>
            <a:r>
              <a:rPr lang="sv-SE" dirty="0"/>
              <a:t> MP speaker </a:t>
            </a:r>
            <a:r>
              <a:rPr lang="sv-SE" dirty="0" err="1"/>
              <a:t>introduction</a:t>
            </a:r>
            <a:r>
              <a:rPr lang="sv-SE" dirty="0"/>
              <a:t> – and </a:t>
            </a:r>
            <a:r>
              <a:rPr lang="sv-SE" dirty="0" err="1"/>
              <a:t>create</a:t>
            </a:r>
            <a:r>
              <a:rPr lang="sv-SE" dirty="0"/>
              <a:t> a speaker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metadata for </a:t>
            </a:r>
            <a:r>
              <a:rPr lang="sv-SE" dirty="0" err="1"/>
              <a:t>name</a:t>
            </a:r>
            <a:r>
              <a:rPr lang="sv-SE" dirty="0"/>
              <a:t>, party, gender, age etc. 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557670BE-BA4F-3A53-B149-077882E3E3C8}"/>
              </a:ext>
            </a:extLst>
          </p:cNvPr>
          <p:cNvSpPr txBox="1"/>
          <p:nvPr/>
        </p:nvSpPr>
        <p:spPr>
          <a:xfrm>
            <a:off x="9138620" y="4771898"/>
            <a:ext cx="258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Identified</a:t>
            </a:r>
            <a:r>
              <a:rPr lang="sv-SE" dirty="0"/>
              <a:t> non-</a:t>
            </a:r>
            <a:r>
              <a:rPr lang="sv-SE" dirty="0" err="1"/>
              <a:t>speech</a:t>
            </a:r>
            <a:endParaRPr lang="sv-SE" dirty="0"/>
          </a:p>
        </p:txBody>
      </p:sp>
      <p:cxnSp>
        <p:nvCxnSpPr>
          <p:cNvPr id="9" name="Rak pil 8">
            <a:extLst>
              <a:ext uri="{FF2B5EF4-FFF2-40B4-BE49-F238E27FC236}">
                <a16:creationId xmlns:a16="http://schemas.microsoft.com/office/drawing/2014/main" id="{E94F7FCA-259E-32DE-4057-F2750AA0D944}"/>
              </a:ext>
            </a:extLst>
          </p:cNvPr>
          <p:cNvCxnSpPr>
            <a:cxnSpLocks/>
          </p:cNvCxnSpPr>
          <p:nvPr/>
        </p:nvCxnSpPr>
        <p:spPr>
          <a:xfrm>
            <a:off x="8581213" y="855218"/>
            <a:ext cx="767182" cy="20672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E0501065-858C-CC5A-5600-61ECF367C88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115650" y="2498461"/>
            <a:ext cx="1181033" cy="6112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FF42A4FE-C004-140B-912D-31E84B252D68}"/>
              </a:ext>
            </a:extLst>
          </p:cNvPr>
          <p:cNvCxnSpPr>
            <a:cxnSpLocks/>
          </p:cNvCxnSpPr>
          <p:nvPr/>
        </p:nvCxnSpPr>
        <p:spPr>
          <a:xfrm flipV="1">
            <a:off x="7814032" y="3192212"/>
            <a:ext cx="1534363" cy="97096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 19">
            <a:extLst>
              <a:ext uri="{FF2B5EF4-FFF2-40B4-BE49-F238E27FC236}">
                <a16:creationId xmlns:a16="http://schemas.microsoft.com/office/drawing/2014/main" id="{8FD65F06-BBC1-FC62-86FB-2F1166A35A54}"/>
              </a:ext>
            </a:extLst>
          </p:cNvPr>
          <p:cNvCxnSpPr>
            <a:cxnSpLocks/>
          </p:cNvCxnSpPr>
          <p:nvPr/>
        </p:nvCxnSpPr>
        <p:spPr>
          <a:xfrm>
            <a:off x="6493397" y="1387736"/>
            <a:ext cx="2803286" cy="593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pil 21">
            <a:extLst>
              <a:ext uri="{FF2B5EF4-FFF2-40B4-BE49-F238E27FC236}">
                <a16:creationId xmlns:a16="http://schemas.microsoft.com/office/drawing/2014/main" id="{58B33607-8C2E-BCA8-33E4-29D8BA55C576}"/>
              </a:ext>
            </a:extLst>
          </p:cNvPr>
          <p:cNvCxnSpPr>
            <a:cxnSpLocks/>
          </p:cNvCxnSpPr>
          <p:nvPr/>
        </p:nvCxnSpPr>
        <p:spPr>
          <a:xfrm flipV="1">
            <a:off x="6832279" y="2102643"/>
            <a:ext cx="2459585" cy="17136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 23">
            <a:extLst>
              <a:ext uri="{FF2B5EF4-FFF2-40B4-BE49-F238E27FC236}">
                <a16:creationId xmlns:a16="http://schemas.microsoft.com/office/drawing/2014/main" id="{B9EF39C3-5FE4-565F-A95C-72C1B0412FAE}"/>
              </a:ext>
            </a:extLst>
          </p:cNvPr>
          <p:cNvCxnSpPr>
            <a:cxnSpLocks/>
          </p:cNvCxnSpPr>
          <p:nvPr/>
        </p:nvCxnSpPr>
        <p:spPr>
          <a:xfrm flipV="1">
            <a:off x="7814031" y="2241227"/>
            <a:ext cx="1534363" cy="3740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 26">
            <a:extLst>
              <a:ext uri="{FF2B5EF4-FFF2-40B4-BE49-F238E27FC236}">
                <a16:creationId xmlns:a16="http://schemas.microsoft.com/office/drawing/2014/main" id="{43CF6CFB-DF79-4048-AF5D-DB5C2335B5DA}"/>
              </a:ext>
            </a:extLst>
          </p:cNvPr>
          <p:cNvCxnSpPr>
            <a:cxnSpLocks/>
          </p:cNvCxnSpPr>
          <p:nvPr/>
        </p:nvCxnSpPr>
        <p:spPr>
          <a:xfrm>
            <a:off x="5231802" y="957431"/>
            <a:ext cx="3963187" cy="3814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pil 28">
            <a:extLst>
              <a:ext uri="{FF2B5EF4-FFF2-40B4-BE49-F238E27FC236}">
                <a16:creationId xmlns:a16="http://schemas.microsoft.com/office/drawing/2014/main" id="{3B341155-C440-C718-038C-74CD6E7D1F4A}"/>
              </a:ext>
            </a:extLst>
          </p:cNvPr>
          <p:cNvCxnSpPr>
            <a:cxnSpLocks/>
          </p:cNvCxnSpPr>
          <p:nvPr/>
        </p:nvCxnSpPr>
        <p:spPr>
          <a:xfrm flipV="1">
            <a:off x="7220666" y="5044429"/>
            <a:ext cx="1917954" cy="425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ruta 38">
            <a:extLst>
              <a:ext uri="{FF2B5EF4-FFF2-40B4-BE49-F238E27FC236}">
                <a16:creationId xmlns:a16="http://schemas.microsoft.com/office/drawing/2014/main" id="{437E3E0D-A207-79BD-F683-4A9557CEDE61}"/>
              </a:ext>
            </a:extLst>
          </p:cNvPr>
          <p:cNvSpPr txBox="1"/>
          <p:nvPr/>
        </p:nvSpPr>
        <p:spPr>
          <a:xfrm>
            <a:off x="9296683" y="12467"/>
            <a:ext cx="289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Agile</a:t>
            </a:r>
            <a:r>
              <a:rPr lang="sv-SE" dirty="0"/>
              <a:t> corpus </a:t>
            </a:r>
            <a:r>
              <a:rPr lang="sv-SE" dirty="0" err="1"/>
              <a:t>curation</a:t>
            </a:r>
            <a:r>
              <a:rPr lang="sv-SE" dirty="0"/>
              <a:t>. Combination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learning</a:t>
            </a:r>
            <a:r>
              <a:rPr lang="sv-SE" dirty="0"/>
              <a:t> and manual </a:t>
            </a:r>
            <a:r>
              <a:rPr lang="sv-SE" dirty="0" err="1"/>
              <a:t>work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542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7337796" cy="324086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7690400" y="389133"/>
            <a:ext cx="432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28998"/>
            <a:ext cx="12192000" cy="3602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20"/>
          <p:cNvCxnSpPr>
            <a:cxnSpLocks/>
          </p:cNvCxnSpPr>
          <p:nvPr/>
        </p:nvCxnSpPr>
        <p:spPr>
          <a:xfrm flipH="1" flipV="1">
            <a:off x="2546667" y="1072900"/>
            <a:ext cx="5846219" cy="288195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20"/>
          <p:cNvSpPr txBox="1"/>
          <p:nvPr/>
        </p:nvSpPr>
        <p:spPr>
          <a:xfrm>
            <a:off x="7723700" y="622168"/>
            <a:ext cx="43832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We have generated a database of MP metadata that is used to connect identified speaker to correct metadata. The MP database is connected to </a:t>
            </a:r>
            <a:r>
              <a:rPr lang="en" sz="2400" dirty="0" err="1"/>
              <a:t>Wikidata</a:t>
            </a:r>
            <a:r>
              <a:rPr lang="en" sz="2400" dirty="0"/>
              <a:t>.</a:t>
            </a:r>
            <a:endParaRPr sz="2400" dirty="0"/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75A13B0B-D715-F68A-8985-52A005A64CD1}"/>
              </a:ext>
            </a:extLst>
          </p:cNvPr>
          <p:cNvCxnSpPr>
            <a:cxnSpLocks/>
          </p:cNvCxnSpPr>
          <p:nvPr/>
        </p:nvCxnSpPr>
        <p:spPr>
          <a:xfrm>
            <a:off x="2073729" y="1072900"/>
            <a:ext cx="4729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9C203426-D3EE-CFC5-7B22-74BCABAEE4BE}"/>
              </a:ext>
            </a:extLst>
          </p:cNvPr>
          <p:cNvCxnSpPr>
            <a:cxnSpLocks/>
          </p:cNvCxnSpPr>
          <p:nvPr/>
        </p:nvCxnSpPr>
        <p:spPr>
          <a:xfrm>
            <a:off x="8528957" y="4197100"/>
            <a:ext cx="4729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3340</TotalTime>
  <Words>1217</Words>
  <Application>Microsoft Macintosh PowerPoint</Application>
  <PresentationFormat>Bredbild</PresentationFormat>
  <Paragraphs>168</Paragraphs>
  <Slides>18</Slides>
  <Notes>10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Office-tema</vt:lpstr>
      <vt:lpstr>Sweidish Riksdag 1867–2022:  An ecosystem of linked open data</vt:lpstr>
      <vt:lpstr>PowerPoint-presentation</vt:lpstr>
      <vt:lpstr>Purpose</vt:lpstr>
      <vt:lpstr>Example: The links of Birgitta Dahl</vt:lpstr>
      <vt:lpstr>Target groups</vt:lpstr>
      <vt:lpstr>Data: The Swedish Parliamentary Documents </vt:lpstr>
      <vt:lpstr>PowerPoint-presentation</vt:lpstr>
      <vt:lpstr>PowerPoint-presentation</vt:lpstr>
      <vt:lpstr>PowerPoint-presentation</vt:lpstr>
      <vt:lpstr>Question of metadata</vt:lpstr>
      <vt:lpstr>Some examples of errors in annotating MPs in the parliamentary debates (Kammarens protokoll)</vt:lpstr>
      <vt:lpstr>PowerPoint-presentation</vt:lpstr>
      <vt:lpstr>PowerPoint-presentation</vt:lpstr>
      <vt:lpstr>Complex data – calls for different competencies</vt:lpstr>
      <vt:lpstr>Rådgivande grupper</vt:lpstr>
      <vt:lpstr>Five work packages (WP1–5)</vt:lpstr>
      <vt:lpstr>PowerPoint-presentation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Microsoft Office User</dc:creator>
  <cp:lastModifiedBy>Microsoft Office User</cp:lastModifiedBy>
  <cp:revision>28</cp:revision>
  <dcterms:created xsi:type="dcterms:W3CDTF">2022-05-17T09:21:44Z</dcterms:created>
  <dcterms:modified xsi:type="dcterms:W3CDTF">2023-01-12T08:35:06Z</dcterms:modified>
</cp:coreProperties>
</file>